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343" r:id="rId2"/>
    <p:sldId id="327" r:id="rId3"/>
    <p:sldId id="345" r:id="rId4"/>
    <p:sldId id="349" r:id="rId5"/>
    <p:sldId id="348" r:id="rId6"/>
    <p:sldId id="344" r:id="rId7"/>
    <p:sldId id="347" r:id="rId8"/>
    <p:sldId id="350" r:id="rId9"/>
    <p:sldId id="351" r:id="rId10"/>
    <p:sldId id="352" r:id="rId11"/>
    <p:sldId id="256"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353" r:id="rId33"/>
    <p:sldId id="331" r:id="rId34"/>
    <p:sldId id="326" r:id="rId35"/>
    <p:sldId id="328" r:id="rId36"/>
    <p:sldId id="329" r:id="rId37"/>
    <p:sldId id="330" r:id="rId38"/>
    <p:sldId id="333" r:id="rId39"/>
    <p:sldId id="334" r:id="rId40"/>
    <p:sldId id="354" r:id="rId41"/>
    <p:sldId id="332" r:id="rId42"/>
    <p:sldId id="335" r:id="rId43"/>
    <p:sldId id="355" r:id="rId44"/>
    <p:sldId id="356" r:id="rId45"/>
    <p:sldId id="357" r:id="rId46"/>
    <p:sldId id="342" r:id="rId47"/>
    <p:sldId id="358" r:id="rId48"/>
    <p:sldId id="341" r:id="rId49"/>
    <p:sldId id="324" r:id="rId50"/>
    <p:sldId id="279" r:id="rId51"/>
    <p:sldId id="280" r:id="rId52"/>
    <p:sldId id="337" r:id="rId53"/>
    <p:sldId id="338" r:id="rId54"/>
    <p:sldId id="339" r:id="rId55"/>
    <p:sldId id="336" r:id="rId56"/>
    <p:sldId id="340"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kFGWE77zGMkrUfcENHwqyOmQ9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CE2A04-E0CA-4031-AC19-A68F7B5D8A6E}">
  <a:tblStyle styleId="{01CE2A04-E0CA-4031-AC19-A68F7B5D8A6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CEC"/>
          </a:solidFill>
        </a:fill>
      </a:tcStyle>
    </a:wholeTbl>
    <a:band1H>
      <a:tcTxStyle/>
      <a:tcStyle>
        <a:tcBdr/>
        <a:fill>
          <a:solidFill>
            <a:srgbClr val="D7D7D7"/>
          </a:solidFill>
        </a:fill>
      </a:tcStyle>
    </a:band1H>
    <a:band2H>
      <a:tcTxStyle/>
      <a:tcStyle>
        <a:tcBdr/>
      </a:tcStyle>
    </a:band2H>
    <a:band1V>
      <a:tcTxStyle/>
      <a:tcStyle>
        <a:tcBdr/>
        <a:fill>
          <a:solidFill>
            <a:srgbClr val="D7D7D7"/>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5"/>
    <p:restoredTop sz="94615"/>
  </p:normalViewPr>
  <p:slideViewPr>
    <p:cSldViewPr snapToGrid="0">
      <p:cViewPr varScale="1">
        <p:scale>
          <a:sx n="123" d="100"/>
          <a:sy n="123" d="100"/>
        </p:scale>
        <p:origin x="533"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7AAEA-D1E2-4877-97A2-2F254A07601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59C7F88C-384C-4EAE-AB2F-DECBFEA7D0A7}">
      <dgm:prSet phldrT="[Texte]" custT="1"/>
      <dgm:spPr/>
      <dgm:t>
        <a:bodyPr/>
        <a:lstStyle/>
        <a:p>
          <a:r>
            <a:rPr lang="fr-FR" sz="1200" dirty="0"/>
            <a:t>Période de soumission</a:t>
          </a:r>
        </a:p>
      </dgm:t>
    </dgm:pt>
    <dgm:pt modelId="{A576843A-467D-42BC-BA4C-024D4F08507D}" type="parTrans" cxnId="{A4A640AF-3631-48DA-831C-0C8A6CF40FB9}">
      <dgm:prSet/>
      <dgm:spPr/>
      <dgm:t>
        <a:bodyPr/>
        <a:lstStyle/>
        <a:p>
          <a:endParaRPr lang="fr-FR"/>
        </a:p>
      </dgm:t>
    </dgm:pt>
    <dgm:pt modelId="{18941AC8-53FD-4FF8-8E0D-23C410215391}" type="sibTrans" cxnId="{A4A640AF-3631-48DA-831C-0C8A6CF40FB9}">
      <dgm:prSet/>
      <dgm:spPr/>
      <dgm:t>
        <a:bodyPr/>
        <a:lstStyle/>
        <a:p>
          <a:endParaRPr lang="fr-FR"/>
        </a:p>
      </dgm:t>
    </dgm:pt>
    <dgm:pt modelId="{7C78F948-0437-4FE2-BF69-71618F62BBAE}">
      <dgm:prSet phldrT="[Texte]"/>
      <dgm:spPr/>
      <dgm:t>
        <a:bodyPr/>
        <a:lstStyle/>
        <a:p>
          <a:r>
            <a:rPr lang="fr-FR" dirty="0"/>
            <a:t>Ouverture:  8 avril 2024</a:t>
          </a:r>
        </a:p>
      </dgm:t>
    </dgm:pt>
    <dgm:pt modelId="{AFF1BFFD-4B80-46A9-B0C2-0EFEBD9D0B3F}" type="parTrans" cxnId="{604E86E3-70B0-4869-B83E-F38148D522E6}">
      <dgm:prSet/>
      <dgm:spPr/>
      <dgm:t>
        <a:bodyPr/>
        <a:lstStyle/>
        <a:p>
          <a:endParaRPr lang="fr-FR"/>
        </a:p>
      </dgm:t>
    </dgm:pt>
    <dgm:pt modelId="{D7A23BC2-A09B-4EF8-B309-3D24014928E4}" type="sibTrans" cxnId="{604E86E3-70B0-4869-B83E-F38148D522E6}">
      <dgm:prSet/>
      <dgm:spPr/>
      <dgm:t>
        <a:bodyPr/>
        <a:lstStyle/>
        <a:p>
          <a:endParaRPr lang="fr-FR"/>
        </a:p>
      </dgm:t>
    </dgm:pt>
    <dgm:pt modelId="{241FAF28-408B-4D48-B73E-C7F5BA33C561}">
      <dgm:prSet phldrT="[Texte]"/>
      <dgm:spPr/>
      <dgm:t>
        <a:bodyPr/>
        <a:lstStyle/>
        <a:p>
          <a:r>
            <a:rPr lang="fr-FR" dirty="0"/>
            <a:t>Clôture: 10 juin 2024</a:t>
          </a:r>
        </a:p>
      </dgm:t>
    </dgm:pt>
    <dgm:pt modelId="{2B7248EA-C1AD-4E63-9DD0-5D545624829B}" type="parTrans" cxnId="{222F1464-FBDB-4BBA-B063-D2F8E4492585}">
      <dgm:prSet/>
      <dgm:spPr/>
      <dgm:t>
        <a:bodyPr/>
        <a:lstStyle/>
        <a:p>
          <a:endParaRPr lang="fr-FR"/>
        </a:p>
      </dgm:t>
    </dgm:pt>
    <dgm:pt modelId="{7EBA9D8A-C061-491C-90D9-6982DF52D4E2}" type="sibTrans" cxnId="{222F1464-FBDB-4BBA-B063-D2F8E4492585}">
      <dgm:prSet/>
      <dgm:spPr/>
      <dgm:t>
        <a:bodyPr/>
        <a:lstStyle/>
        <a:p>
          <a:endParaRPr lang="fr-FR"/>
        </a:p>
      </dgm:t>
    </dgm:pt>
    <dgm:pt modelId="{CE16F288-1658-44D9-8779-6971278BAF21}">
      <dgm:prSet phldrT="[Texte]" custT="1"/>
      <dgm:spPr/>
      <dgm:t>
        <a:bodyPr/>
        <a:lstStyle/>
        <a:p>
          <a:r>
            <a:rPr lang="fr-FR" sz="1200" dirty="0"/>
            <a:t>Evaluation</a:t>
          </a:r>
        </a:p>
      </dgm:t>
    </dgm:pt>
    <dgm:pt modelId="{41D6FB76-AA64-4287-B2EB-4A0DFEEFCC6E}" type="parTrans" cxnId="{D2D7B1D1-A408-42C1-B923-3B4C209BA9AF}">
      <dgm:prSet/>
      <dgm:spPr/>
      <dgm:t>
        <a:bodyPr/>
        <a:lstStyle/>
        <a:p>
          <a:endParaRPr lang="fr-FR"/>
        </a:p>
      </dgm:t>
    </dgm:pt>
    <dgm:pt modelId="{69DBD4E2-5F13-4AB0-98F2-93D83A0F1074}" type="sibTrans" cxnId="{D2D7B1D1-A408-42C1-B923-3B4C209BA9AF}">
      <dgm:prSet/>
      <dgm:spPr/>
      <dgm:t>
        <a:bodyPr/>
        <a:lstStyle/>
        <a:p>
          <a:endParaRPr lang="fr-FR"/>
        </a:p>
      </dgm:t>
    </dgm:pt>
    <dgm:pt modelId="{B57BFEE8-1A0A-4FD4-92D3-0C2438CD8261}">
      <dgm:prSet phldrT="[Texte]"/>
      <dgm:spPr/>
      <dgm:t>
        <a:bodyPr/>
        <a:lstStyle/>
        <a:p>
          <a:r>
            <a:rPr lang="fr-FR" dirty="0"/>
            <a:t>Attribution des dossiers aux membres du CSS: juillet 2024</a:t>
          </a:r>
        </a:p>
      </dgm:t>
    </dgm:pt>
    <dgm:pt modelId="{1077E3D9-ECF3-4DDD-9039-1740DF158F18}" type="parTrans" cxnId="{4D57B75A-AFEB-438B-A2B6-A8711D1821D9}">
      <dgm:prSet/>
      <dgm:spPr/>
      <dgm:t>
        <a:bodyPr/>
        <a:lstStyle/>
        <a:p>
          <a:endParaRPr lang="fr-FR"/>
        </a:p>
      </dgm:t>
    </dgm:pt>
    <dgm:pt modelId="{CD8506C6-5407-4721-B828-F56BB7EE0A54}" type="sibTrans" cxnId="{4D57B75A-AFEB-438B-A2B6-A8711D1821D9}">
      <dgm:prSet/>
      <dgm:spPr/>
      <dgm:t>
        <a:bodyPr/>
        <a:lstStyle/>
        <a:p>
          <a:endParaRPr lang="fr-FR"/>
        </a:p>
      </dgm:t>
    </dgm:pt>
    <dgm:pt modelId="{85A48026-E071-4617-B5BC-B497F9A8B0D9}">
      <dgm:prSet phldrT="[Texte]"/>
      <dgm:spPr/>
      <dgm:t>
        <a:bodyPr/>
        <a:lstStyle/>
        <a:p>
          <a:r>
            <a:rPr lang="fr-FR" dirty="0"/>
            <a:t>Reunion plénière d’évaluation: 14-15-16 octobre 2024</a:t>
          </a:r>
        </a:p>
      </dgm:t>
    </dgm:pt>
    <dgm:pt modelId="{A40E76E9-BAA2-4DBE-AA9D-3CDE12117C14}" type="parTrans" cxnId="{363CD51D-5C17-4B0B-82F1-82BA7DD0C7AD}">
      <dgm:prSet/>
      <dgm:spPr/>
      <dgm:t>
        <a:bodyPr/>
        <a:lstStyle/>
        <a:p>
          <a:endParaRPr lang="fr-FR"/>
        </a:p>
      </dgm:t>
    </dgm:pt>
    <dgm:pt modelId="{E8AE967A-30FD-499E-AC83-AEB59682DD1F}" type="sibTrans" cxnId="{363CD51D-5C17-4B0B-82F1-82BA7DD0C7AD}">
      <dgm:prSet/>
      <dgm:spPr/>
      <dgm:t>
        <a:bodyPr/>
        <a:lstStyle/>
        <a:p>
          <a:endParaRPr lang="fr-FR"/>
        </a:p>
      </dgm:t>
    </dgm:pt>
    <dgm:pt modelId="{87B04D90-F2C3-408A-B772-849BEC922DC2}">
      <dgm:prSet phldrT="[Texte]" custT="1"/>
      <dgm:spPr/>
      <dgm:t>
        <a:bodyPr/>
        <a:lstStyle/>
        <a:p>
          <a:r>
            <a:rPr lang="fr-FR" sz="1200" dirty="0"/>
            <a:t>Notification de finacement </a:t>
          </a:r>
        </a:p>
      </dgm:t>
    </dgm:pt>
    <dgm:pt modelId="{82193787-BDC6-4E19-97E4-08BD3C7558CF}" type="parTrans" cxnId="{CB594164-DB4B-4741-8860-946A9BFD0AFB}">
      <dgm:prSet/>
      <dgm:spPr/>
      <dgm:t>
        <a:bodyPr/>
        <a:lstStyle/>
        <a:p>
          <a:endParaRPr lang="fr-FR"/>
        </a:p>
      </dgm:t>
    </dgm:pt>
    <dgm:pt modelId="{0D02CB7A-B186-4EA8-9439-751F17F91D38}" type="sibTrans" cxnId="{CB594164-DB4B-4741-8860-946A9BFD0AFB}">
      <dgm:prSet/>
      <dgm:spPr/>
      <dgm:t>
        <a:bodyPr/>
        <a:lstStyle/>
        <a:p>
          <a:endParaRPr lang="fr-FR"/>
        </a:p>
      </dgm:t>
    </dgm:pt>
    <dgm:pt modelId="{39C297B2-CB71-4063-911C-6C237CD684B3}">
      <dgm:prSet phldrT="[Texte]"/>
      <dgm:spPr/>
      <dgm:t>
        <a:bodyPr/>
        <a:lstStyle/>
        <a:p>
          <a:r>
            <a:rPr lang="fr-FR" dirty="0"/>
            <a:t>Décembre 2024-janvier 2025 </a:t>
          </a:r>
          <a:r>
            <a:rPr lang="fr-FR" i="1" dirty="0"/>
            <a:t>(prévisionnel)</a:t>
          </a:r>
        </a:p>
      </dgm:t>
    </dgm:pt>
    <dgm:pt modelId="{395DB995-1ED0-4BC9-A7FB-4648874C7343}" type="parTrans" cxnId="{307C93ED-4E58-4A0D-93C8-358F58BD71B1}">
      <dgm:prSet/>
      <dgm:spPr/>
      <dgm:t>
        <a:bodyPr/>
        <a:lstStyle/>
        <a:p>
          <a:endParaRPr lang="fr-FR"/>
        </a:p>
      </dgm:t>
    </dgm:pt>
    <dgm:pt modelId="{F827EF8C-4750-4341-809E-1D3B8EC10858}" type="sibTrans" cxnId="{307C93ED-4E58-4A0D-93C8-358F58BD71B1}">
      <dgm:prSet/>
      <dgm:spPr/>
      <dgm:t>
        <a:bodyPr/>
        <a:lstStyle/>
        <a:p>
          <a:endParaRPr lang="fr-FR"/>
        </a:p>
      </dgm:t>
    </dgm:pt>
    <dgm:pt modelId="{1BC0DC63-D86C-4A0D-B95F-6450CB1B2498}">
      <dgm:prSet phldrT="[Texte]"/>
      <dgm:spPr/>
      <dgm:t>
        <a:bodyPr/>
        <a:lstStyle/>
        <a:p>
          <a:r>
            <a:rPr lang="fr-FR" dirty="0"/>
            <a:t>Information sur l’éligibilité des dossiers reçus: 30 juin 2024 </a:t>
          </a:r>
        </a:p>
      </dgm:t>
    </dgm:pt>
    <dgm:pt modelId="{8CAABB2B-F58F-41BD-81A9-2E8C146DC111}" type="parTrans" cxnId="{9811D28D-739C-41A0-9137-4A14B0439AE2}">
      <dgm:prSet/>
      <dgm:spPr/>
      <dgm:t>
        <a:bodyPr/>
        <a:lstStyle/>
        <a:p>
          <a:endParaRPr lang="fr-FR"/>
        </a:p>
      </dgm:t>
    </dgm:pt>
    <dgm:pt modelId="{588308E0-8437-4FAD-8DCE-80FB3D367918}" type="sibTrans" cxnId="{9811D28D-739C-41A0-9137-4A14B0439AE2}">
      <dgm:prSet/>
      <dgm:spPr/>
      <dgm:t>
        <a:bodyPr/>
        <a:lstStyle/>
        <a:p>
          <a:endParaRPr lang="fr-FR"/>
        </a:p>
      </dgm:t>
    </dgm:pt>
    <dgm:pt modelId="{0839CC92-404D-416B-B715-08070FDAAB9C}" type="pres">
      <dgm:prSet presAssocID="{CBF7AAEA-D1E2-4877-97A2-2F254A07601C}" presName="linearFlow" presStyleCnt="0">
        <dgm:presLayoutVars>
          <dgm:dir/>
          <dgm:animLvl val="lvl"/>
          <dgm:resizeHandles val="exact"/>
        </dgm:presLayoutVars>
      </dgm:prSet>
      <dgm:spPr/>
    </dgm:pt>
    <dgm:pt modelId="{99733E22-E767-4CDF-A9AA-F5A38162BE5B}" type="pres">
      <dgm:prSet presAssocID="{59C7F88C-384C-4EAE-AB2F-DECBFEA7D0A7}" presName="composite" presStyleCnt="0"/>
      <dgm:spPr/>
    </dgm:pt>
    <dgm:pt modelId="{90C3C3EF-AD3C-47C4-9614-A873DB95ECBF}" type="pres">
      <dgm:prSet presAssocID="{59C7F88C-384C-4EAE-AB2F-DECBFEA7D0A7}" presName="parentText" presStyleLbl="alignNode1" presStyleIdx="0" presStyleCnt="3">
        <dgm:presLayoutVars>
          <dgm:chMax val="1"/>
          <dgm:bulletEnabled val="1"/>
        </dgm:presLayoutVars>
      </dgm:prSet>
      <dgm:spPr/>
    </dgm:pt>
    <dgm:pt modelId="{7FF14BF8-B7D0-4B9C-92C0-834E2F85F182}" type="pres">
      <dgm:prSet presAssocID="{59C7F88C-384C-4EAE-AB2F-DECBFEA7D0A7}" presName="descendantText" presStyleLbl="alignAcc1" presStyleIdx="0" presStyleCnt="3" custLinFactNeighborX="570" custLinFactNeighborY="-195">
        <dgm:presLayoutVars>
          <dgm:bulletEnabled val="1"/>
        </dgm:presLayoutVars>
      </dgm:prSet>
      <dgm:spPr/>
    </dgm:pt>
    <dgm:pt modelId="{7B3295F5-CE14-4CBF-8ABF-11989ACEC774}" type="pres">
      <dgm:prSet presAssocID="{18941AC8-53FD-4FF8-8E0D-23C410215391}" presName="sp" presStyleCnt="0"/>
      <dgm:spPr/>
    </dgm:pt>
    <dgm:pt modelId="{3E6318E7-695F-4F29-8315-9E73139FC225}" type="pres">
      <dgm:prSet presAssocID="{CE16F288-1658-44D9-8779-6971278BAF21}" presName="composite" presStyleCnt="0"/>
      <dgm:spPr/>
    </dgm:pt>
    <dgm:pt modelId="{097BD4BC-7F64-4493-BC00-D9D61433C76B}" type="pres">
      <dgm:prSet presAssocID="{CE16F288-1658-44D9-8779-6971278BAF21}" presName="parentText" presStyleLbl="alignNode1" presStyleIdx="1" presStyleCnt="3">
        <dgm:presLayoutVars>
          <dgm:chMax val="1"/>
          <dgm:bulletEnabled val="1"/>
        </dgm:presLayoutVars>
      </dgm:prSet>
      <dgm:spPr/>
    </dgm:pt>
    <dgm:pt modelId="{EB619D13-F329-4526-86FA-A1A5997D9272}" type="pres">
      <dgm:prSet presAssocID="{CE16F288-1658-44D9-8779-6971278BAF21}" presName="descendantText" presStyleLbl="alignAcc1" presStyleIdx="1" presStyleCnt="3">
        <dgm:presLayoutVars>
          <dgm:bulletEnabled val="1"/>
        </dgm:presLayoutVars>
      </dgm:prSet>
      <dgm:spPr/>
    </dgm:pt>
    <dgm:pt modelId="{AA9E74B3-22C5-4824-AC23-59FED6D1D4C4}" type="pres">
      <dgm:prSet presAssocID="{69DBD4E2-5F13-4AB0-98F2-93D83A0F1074}" presName="sp" presStyleCnt="0"/>
      <dgm:spPr/>
    </dgm:pt>
    <dgm:pt modelId="{5CDA062D-3537-4560-BED2-801F0E8FFF0F}" type="pres">
      <dgm:prSet presAssocID="{87B04D90-F2C3-408A-B772-849BEC922DC2}" presName="composite" presStyleCnt="0"/>
      <dgm:spPr/>
    </dgm:pt>
    <dgm:pt modelId="{B5EC6375-FA90-4FBD-AD95-FA37590A167D}" type="pres">
      <dgm:prSet presAssocID="{87B04D90-F2C3-408A-B772-849BEC922DC2}" presName="parentText" presStyleLbl="alignNode1" presStyleIdx="2" presStyleCnt="3" custLinFactNeighborY="-386">
        <dgm:presLayoutVars>
          <dgm:chMax val="1"/>
          <dgm:bulletEnabled val="1"/>
        </dgm:presLayoutVars>
      </dgm:prSet>
      <dgm:spPr/>
    </dgm:pt>
    <dgm:pt modelId="{93FC6E84-204F-479B-9C02-B0DBF0F22F6B}" type="pres">
      <dgm:prSet presAssocID="{87B04D90-F2C3-408A-B772-849BEC922DC2}" presName="descendantText" presStyleLbl="alignAcc1" presStyleIdx="2" presStyleCnt="3">
        <dgm:presLayoutVars>
          <dgm:bulletEnabled val="1"/>
        </dgm:presLayoutVars>
      </dgm:prSet>
      <dgm:spPr/>
    </dgm:pt>
  </dgm:ptLst>
  <dgm:cxnLst>
    <dgm:cxn modelId="{363CD51D-5C17-4B0B-82F1-82BA7DD0C7AD}" srcId="{CE16F288-1658-44D9-8779-6971278BAF21}" destId="{85A48026-E071-4617-B5BC-B497F9A8B0D9}" srcOrd="1" destOrd="0" parTransId="{A40E76E9-BAA2-4DBE-AA9D-3CDE12117C14}" sibTransId="{E8AE967A-30FD-499E-AC83-AEB59682DD1F}"/>
    <dgm:cxn modelId="{222F1464-FBDB-4BBA-B063-D2F8E4492585}" srcId="{59C7F88C-384C-4EAE-AB2F-DECBFEA7D0A7}" destId="{241FAF28-408B-4D48-B73E-C7F5BA33C561}" srcOrd="1" destOrd="0" parTransId="{2B7248EA-C1AD-4E63-9DD0-5D545624829B}" sibTransId="{7EBA9D8A-C061-491C-90D9-6982DF52D4E2}"/>
    <dgm:cxn modelId="{CB594164-DB4B-4741-8860-946A9BFD0AFB}" srcId="{CBF7AAEA-D1E2-4877-97A2-2F254A07601C}" destId="{87B04D90-F2C3-408A-B772-849BEC922DC2}" srcOrd="2" destOrd="0" parTransId="{82193787-BDC6-4E19-97E4-08BD3C7558CF}" sibTransId="{0D02CB7A-B186-4EA8-9439-751F17F91D38}"/>
    <dgm:cxn modelId="{010B726A-E1FE-4731-B91A-073B29A55E92}" type="presOf" srcId="{59C7F88C-384C-4EAE-AB2F-DECBFEA7D0A7}" destId="{90C3C3EF-AD3C-47C4-9614-A873DB95ECBF}" srcOrd="0" destOrd="0" presId="urn:microsoft.com/office/officeart/2005/8/layout/chevron2"/>
    <dgm:cxn modelId="{3B16DD4C-5B20-4013-AE6B-8160A6BAD5D5}" type="presOf" srcId="{241FAF28-408B-4D48-B73E-C7F5BA33C561}" destId="{7FF14BF8-B7D0-4B9C-92C0-834E2F85F182}" srcOrd="0" destOrd="1" presId="urn:microsoft.com/office/officeart/2005/8/layout/chevron2"/>
    <dgm:cxn modelId="{ED6C1A55-649B-4BE6-8B2C-2023B728D45F}" type="presOf" srcId="{39C297B2-CB71-4063-911C-6C237CD684B3}" destId="{93FC6E84-204F-479B-9C02-B0DBF0F22F6B}" srcOrd="0" destOrd="0" presId="urn:microsoft.com/office/officeart/2005/8/layout/chevron2"/>
    <dgm:cxn modelId="{4D57B75A-AFEB-438B-A2B6-A8711D1821D9}" srcId="{CE16F288-1658-44D9-8779-6971278BAF21}" destId="{B57BFEE8-1A0A-4FD4-92D3-0C2438CD8261}" srcOrd="0" destOrd="0" parTransId="{1077E3D9-ECF3-4DDD-9039-1740DF158F18}" sibTransId="{CD8506C6-5407-4721-B828-F56BB7EE0A54}"/>
    <dgm:cxn modelId="{9811D28D-739C-41A0-9137-4A14B0439AE2}" srcId="{59C7F88C-384C-4EAE-AB2F-DECBFEA7D0A7}" destId="{1BC0DC63-D86C-4A0D-B95F-6450CB1B2498}" srcOrd="2" destOrd="0" parTransId="{8CAABB2B-F58F-41BD-81A9-2E8C146DC111}" sibTransId="{588308E0-8437-4FAD-8DCE-80FB3D367918}"/>
    <dgm:cxn modelId="{D62A229F-5E01-46CC-82F1-FB3A3661BA09}" type="presOf" srcId="{87B04D90-F2C3-408A-B772-849BEC922DC2}" destId="{B5EC6375-FA90-4FBD-AD95-FA37590A167D}" srcOrd="0" destOrd="0" presId="urn:microsoft.com/office/officeart/2005/8/layout/chevron2"/>
    <dgm:cxn modelId="{A4A640AF-3631-48DA-831C-0C8A6CF40FB9}" srcId="{CBF7AAEA-D1E2-4877-97A2-2F254A07601C}" destId="{59C7F88C-384C-4EAE-AB2F-DECBFEA7D0A7}" srcOrd="0" destOrd="0" parTransId="{A576843A-467D-42BC-BA4C-024D4F08507D}" sibTransId="{18941AC8-53FD-4FF8-8E0D-23C410215391}"/>
    <dgm:cxn modelId="{C942B7B6-CD15-4E89-B652-379D6A70120B}" type="presOf" srcId="{CBF7AAEA-D1E2-4877-97A2-2F254A07601C}" destId="{0839CC92-404D-416B-B715-08070FDAAB9C}" srcOrd="0" destOrd="0" presId="urn:microsoft.com/office/officeart/2005/8/layout/chevron2"/>
    <dgm:cxn modelId="{EA12DCB9-6A63-41D6-80C9-93795F4258F7}" type="presOf" srcId="{1BC0DC63-D86C-4A0D-B95F-6450CB1B2498}" destId="{7FF14BF8-B7D0-4B9C-92C0-834E2F85F182}" srcOrd="0" destOrd="2" presId="urn:microsoft.com/office/officeart/2005/8/layout/chevron2"/>
    <dgm:cxn modelId="{413918C8-57A8-4EA3-8BC7-49157CEBFB93}" type="presOf" srcId="{CE16F288-1658-44D9-8779-6971278BAF21}" destId="{097BD4BC-7F64-4493-BC00-D9D61433C76B}" srcOrd="0" destOrd="0" presId="urn:microsoft.com/office/officeart/2005/8/layout/chevron2"/>
    <dgm:cxn modelId="{95CBF4C9-7E3C-4ABC-89DE-345C170D15D6}" type="presOf" srcId="{B57BFEE8-1A0A-4FD4-92D3-0C2438CD8261}" destId="{EB619D13-F329-4526-86FA-A1A5997D9272}" srcOrd="0" destOrd="0" presId="urn:microsoft.com/office/officeart/2005/8/layout/chevron2"/>
    <dgm:cxn modelId="{D2D7B1D1-A408-42C1-B923-3B4C209BA9AF}" srcId="{CBF7AAEA-D1E2-4877-97A2-2F254A07601C}" destId="{CE16F288-1658-44D9-8779-6971278BAF21}" srcOrd="1" destOrd="0" parTransId="{41D6FB76-AA64-4287-B2EB-4A0DFEEFCC6E}" sibTransId="{69DBD4E2-5F13-4AB0-98F2-93D83A0F1074}"/>
    <dgm:cxn modelId="{604E86E3-70B0-4869-B83E-F38148D522E6}" srcId="{59C7F88C-384C-4EAE-AB2F-DECBFEA7D0A7}" destId="{7C78F948-0437-4FE2-BF69-71618F62BBAE}" srcOrd="0" destOrd="0" parTransId="{AFF1BFFD-4B80-46A9-B0C2-0EFEBD9D0B3F}" sibTransId="{D7A23BC2-A09B-4EF8-B309-3D24014928E4}"/>
    <dgm:cxn modelId="{A2F875EB-5C87-41F8-B4C1-E61FBE3B1534}" type="presOf" srcId="{85A48026-E071-4617-B5BC-B497F9A8B0D9}" destId="{EB619D13-F329-4526-86FA-A1A5997D9272}" srcOrd="0" destOrd="1" presId="urn:microsoft.com/office/officeart/2005/8/layout/chevron2"/>
    <dgm:cxn modelId="{307C93ED-4E58-4A0D-93C8-358F58BD71B1}" srcId="{87B04D90-F2C3-408A-B772-849BEC922DC2}" destId="{39C297B2-CB71-4063-911C-6C237CD684B3}" srcOrd="0" destOrd="0" parTransId="{395DB995-1ED0-4BC9-A7FB-4648874C7343}" sibTransId="{F827EF8C-4750-4341-809E-1D3B8EC10858}"/>
    <dgm:cxn modelId="{13BE65F2-ED07-4B1A-9E14-AD0F80DE3B51}" type="presOf" srcId="{7C78F948-0437-4FE2-BF69-71618F62BBAE}" destId="{7FF14BF8-B7D0-4B9C-92C0-834E2F85F182}" srcOrd="0" destOrd="0" presId="urn:microsoft.com/office/officeart/2005/8/layout/chevron2"/>
    <dgm:cxn modelId="{E02B6150-93E4-469C-B9DE-17841D889ABD}" type="presParOf" srcId="{0839CC92-404D-416B-B715-08070FDAAB9C}" destId="{99733E22-E767-4CDF-A9AA-F5A38162BE5B}" srcOrd="0" destOrd="0" presId="urn:microsoft.com/office/officeart/2005/8/layout/chevron2"/>
    <dgm:cxn modelId="{F580BD01-8435-4394-8C73-67C35B1FA579}" type="presParOf" srcId="{99733E22-E767-4CDF-A9AA-F5A38162BE5B}" destId="{90C3C3EF-AD3C-47C4-9614-A873DB95ECBF}" srcOrd="0" destOrd="0" presId="urn:microsoft.com/office/officeart/2005/8/layout/chevron2"/>
    <dgm:cxn modelId="{5D73E8B7-1D8B-45E1-812A-B5FA56FE51C5}" type="presParOf" srcId="{99733E22-E767-4CDF-A9AA-F5A38162BE5B}" destId="{7FF14BF8-B7D0-4B9C-92C0-834E2F85F182}" srcOrd="1" destOrd="0" presId="urn:microsoft.com/office/officeart/2005/8/layout/chevron2"/>
    <dgm:cxn modelId="{1559D221-DFA3-4D41-B4F7-94A9BA2A7892}" type="presParOf" srcId="{0839CC92-404D-416B-B715-08070FDAAB9C}" destId="{7B3295F5-CE14-4CBF-8ABF-11989ACEC774}" srcOrd="1" destOrd="0" presId="urn:microsoft.com/office/officeart/2005/8/layout/chevron2"/>
    <dgm:cxn modelId="{B8818151-67FE-4196-BD1A-9C11157FF1B4}" type="presParOf" srcId="{0839CC92-404D-416B-B715-08070FDAAB9C}" destId="{3E6318E7-695F-4F29-8315-9E73139FC225}" srcOrd="2" destOrd="0" presId="urn:microsoft.com/office/officeart/2005/8/layout/chevron2"/>
    <dgm:cxn modelId="{A1E603F3-B96A-4C79-A81E-8EA51C766526}" type="presParOf" srcId="{3E6318E7-695F-4F29-8315-9E73139FC225}" destId="{097BD4BC-7F64-4493-BC00-D9D61433C76B}" srcOrd="0" destOrd="0" presId="urn:microsoft.com/office/officeart/2005/8/layout/chevron2"/>
    <dgm:cxn modelId="{2D3C3D09-50E4-4493-8F5E-160EAACD2C89}" type="presParOf" srcId="{3E6318E7-695F-4F29-8315-9E73139FC225}" destId="{EB619D13-F329-4526-86FA-A1A5997D9272}" srcOrd="1" destOrd="0" presId="urn:microsoft.com/office/officeart/2005/8/layout/chevron2"/>
    <dgm:cxn modelId="{B8831F18-8A08-4AAD-AA8C-852ADC2DFC36}" type="presParOf" srcId="{0839CC92-404D-416B-B715-08070FDAAB9C}" destId="{AA9E74B3-22C5-4824-AC23-59FED6D1D4C4}" srcOrd="3" destOrd="0" presId="urn:microsoft.com/office/officeart/2005/8/layout/chevron2"/>
    <dgm:cxn modelId="{5666C9B6-F46F-4FD5-991D-69FF63958531}" type="presParOf" srcId="{0839CC92-404D-416B-B715-08070FDAAB9C}" destId="{5CDA062D-3537-4560-BED2-801F0E8FFF0F}" srcOrd="4" destOrd="0" presId="urn:microsoft.com/office/officeart/2005/8/layout/chevron2"/>
    <dgm:cxn modelId="{A37A56FA-3614-406B-A07C-81CA8AE3F594}" type="presParOf" srcId="{5CDA062D-3537-4560-BED2-801F0E8FFF0F}" destId="{B5EC6375-FA90-4FBD-AD95-FA37590A167D}" srcOrd="0" destOrd="0" presId="urn:microsoft.com/office/officeart/2005/8/layout/chevron2"/>
    <dgm:cxn modelId="{DA95C5FA-4139-4D5C-8CB8-09E1C4048711}" type="presParOf" srcId="{5CDA062D-3537-4560-BED2-801F0E8FFF0F}" destId="{93FC6E84-204F-479B-9C02-B0DBF0F22F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C3EF-AD3C-47C4-9614-A873DB95ECBF}">
      <dsp:nvSpPr>
        <dsp:cNvPr id="0" name=""/>
        <dsp:cNvSpPr/>
      </dsp:nvSpPr>
      <dsp:spPr>
        <a:xfrm rot="5400000">
          <a:off x="-193560" y="196897"/>
          <a:ext cx="1290405" cy="903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Période de soumission</a:t>
          </a:r>
        </a:p>
      </dsp:txBody>
      <dsp:txXfrm rot="-5400000">
        <a:off x="1" y="454978"/>
        <a:ext cx="903284" cy="387121"/>
      </dsp:txXfrm>
    </dsp:sp>
    <dsp:sp modelId="{7FF14BF8-B7D0-4B9C-92C0-834E2F85F182}">
      <dsp:nvSpPr>
        <dsp:cNvPr id="0" name=""/>
        <dsp:cNvSpPr/>
      </dsp:nvSpPr>
      <dsp:spPr>
        <a:xfrm rot="5400000">
          <a:off x="2808946" y="-1903961"/>
          <a:ext cx="838763" cy="46500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Ouverture:  8 avril 2024</a:t>
          </a:r>
        </a:p>
        <a:p>
          <a:pPr marL="114300" lvl="1" indent="-114300" algn="l" defTabSz="577850">
            <a:lnSpc>
              <a:spcPct val="90000"/>
            </a:lnSpc>
            <a:spcBef>
              <a:spcPct val="0"/>
            </a:spcBef>
            <a:spcAft>
              <a:spcPct val="15000"/>
            </a:spcAft>
            <a:buChar char="•"/>
          </a:pPr>
          <a:r>
            <a:rPr lang="fr-FR" sz="1300" kern="1200" dirty="0"/>
            <a:t>Clôture: 10 juin 2024</a:t>
          </a:r>
        </a:p>
        <a:p>
          <a:pPr marL="114300" lvl="1" indent="-114300" algn="l" defTabSz="577850">
            <a:lnSpc>
              <a:spcPct val="90000"/>
            </a:lnSpc>
            <a:spcBef>
              <a:spcPct val="0"/>
            </a:spcBef>
            <a:spcAft>
              <a:spcPct val="15000"/>
            </a:spcAft>
            <a:buChar char="•"/>
          </a:pPr>
          <a:r>
            <a:rPr lang="fr-FR" sz="1300" kern="1200" dirty="0"/>
            <a:t>Information sur l’éligibilité des dossiers reçus: 30 juin 2024 </a:t>
          </a:r>
        </a:p>
      </dsp:txBody>
      <dsp:txXfrm rot="-5400000">
        <a:off x="903285" y="42645"/>
        <a:ext cx="4609142" cy="756873"/>
      </dsp:txXfrm>
    </dsp:sp>
    <dsp:sp modelId="{097BD4BC-7F64-4493-BC00-D9D61433C76B}">
      <dsp:nvSpPr>
        <dsp:cNvPr id="0" name=""/>
        <dsp:cNvSpPr/>
      </dsp:nvSpPr>
      <dsp:spPr>
        <a:xfrm rot="5400000">
          <a:off x="-193560" y="1288709"/>
          <a:ext cx="1290405" cy="903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Evaluation</a:t>
          </a:r>
        </a:p>
      </dsp:txBody>
      <dsp:txXfrm rot="-5400000">
        <a:off x="1" y="1546790"/>
        <a:ext cx="903284" cy="387121"/>
      </dsp:txXfrm>
    </dsp:sp>
    <dsp:sp modelId="{EB619D13-F329-4526-86FA-A1A5997D9272}">
      <dsp:nvSpPr>
        <dsp:cNvPr id="0" name=""/>
        <dsp:cNvSpPr/>
      </dsp:nvSpPr>
      <dsp:spPr>
        <a:xfrm rot="5400000">
          <a:off x="2808946" y="-810513"/>
          <a:ext cx="838763" cy="46500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Attribution des dossiers aux membres du CSS: juillet 2024</a:t>
          </a:r>
        </a:p>
        <a:p>
          <a:pPr marL="114300" lvl="1" indent="-114300" algn="l" defTabSz="577850">
            <a:lnSpc>
              <a:spcPct val="90000"/>
            </a:lnSpc>
            <a:spcBef>
              <a:spcPct val="0"/>
            </a:spcBef>
            <a:spcAft>
              <a:spcPct val="15000"/>
            </a:spcAft>
            <a:buChar char="•"/>
          </a:pPr>
          <a:r>
            <a:rPr lang="fr-FR" sz="1300" kern="1200" dirty="0"/>
            <a:t>Reunion plénière d’évaluation: 14-15-16 octobre 2024</a:t>
          </a:r>
        </a:p>
      </dsp:txBody>
      <dsp:txXfrm rot="-5400000">
        <a:off x="903285" y="1136093"/>
        <a:ext cx="4609142" cy="756873"/>
      </dsp:txXfrm>
    </dsp:sp>
    <dsp:sp modelId="{B5EC6375-FA90-4FBD-AD95-FA37590A167D}">
      <dsp:nvSpPr>
        <dsp:cNvPr id="0" name=""/>
        <dsp:cNvSpPr/>
      </dsp:nvSpPr>
      <dsp:spPr>
        <a:xfrm rot="5400000">
          <a:off x="-193560" y="2375540"/>
          <a:ext cx="1290405" cy="9032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Notification de finacement </a:t>
          </a:r>
        </a:p>
      </dsp:txBody>
      <dsp:txXfrm rot="-5400000">
        <a:off x="1" y="2633621"/>
        <a:ext cx="903284" cy="387121"/>
      </dsp:txXfrm>
    </dsp:sp>
    <dsp:sp modelId="{93FC6E84-204F-479B-9C02-B0DBF0F22F6B}">
      <dsp:nvSpPr>
        <dsp:cNvPr id="0" name=""/>
        <dsp:cNvSpPr/>
      </dsp:nvSpPr>
      <dsp:spPr>
        <a:xfrm rot="5400000">
          <a:off x="2808725" y="281519"/>
          <a:ext cx="839204" cy="46500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Décembre 2024-janvier 2025 </a:t>
          </a:r>
          <a:r>
            <a:rPr lang="fr-FR" sz="1300" i="1" kern="1200" dirty="0"/>
            <a:t>(prévisionnel)</a:t>
          </a:r>
        </a:p>
      </dsp:txBody>
      <dsp:txXfrm rot="-5400000">
        <a:off x="903284" y="2227928"/>
        <a:ext cx="4609120" cy="7572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376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81" name="Google Shape;181;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fr-FR"/>
              <a:t>16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34" name="Google Shape;23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75" name="Google Shape;27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87" name="Google Shape;2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98" name="Google Shape;2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09" name="Google Shape;3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20" name="Google Shape;32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31" name="Google Shape;33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42" name="Google Shape;34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pPr>
              <a:spcBef>
                <a:spcPts val="450"/>
              </a:spcBef>
              <a:spcAft>
                <a:spcPts val="450"/>
              </a:spcAft>
            </a:pPr>
            <a:r>
              <a:rPr lang="fr-FR" sz="1400" b="1" dirty="0">
                <a:latin typeface="Marianne" panose="02000000000000000000" pitchFamily="2" charset="0"/>
              </a:rPr>
              <a:t>Mesures 1 et 2 </a:t>
            </a:r>
            <a:r>
              <a:rPr lang="fr-FR" sz="1400" dirty="0">
                <a:latin typeface="Marianne" panose="02000000000000000000" pitchFamily="2" charset="0"/>
              </a:rPr>
              <a:t>: Programme et équipements prioritaires de recherche (PEPR) - </a:t>
            </a:r>
            <a:r>
              <a:rPr lang="fr-FR" sz="1400" dirty="0">
                <a:solidFill>
                  <a:srgbClr val="FF0000"/>
                </a:solidFill>
                <a:latin typeface="Marianne" panose="02000000000000000000" pitchFamily="2" charset="0"/>
              </a:rPr>
              <a:t>lancement AAP 7-8 Février 2023</a:t>
            </a:r>
          </a:p>
          <a:p>
            <a:pPr>
              <a:spcBef>
                <a:spcPts val="450"/>
              </a:spcBef>
              <a:spcAft>
                <a:spcPts val="450"/>
              </a:spcAft>
            </a:pPr>
            <a:r>
              <a:rPr lang="fr-FR" sz="1400" dirty="0">
                <a:solidFill>
                  <a:srgbClr val="FF0000"/>
                </a:solidFill>
                <a:latin typeface="Marianne" panose="02000000000000000000" pitchFamily="2" charset="0"/>
              </a:rPr>
              <a:t>Webinaire 9 mars 2023</a:t>
            </a:r>
          </a:p>
          <a:p>
            <a:pPr marL="332185" indent="-200025" defTabSz="678656">
              <a:spcBef>
                <a:spcPts val="450"/>
              </a:spcBef>
              <a:spcAft>
                <a:spcPts val="450"/>
              </a:spcAft>
              <a:buFont typeface="Arial" panose="020B0604020202020204" pitchFamily="34" charset="0"/>
              <a:buChar char="•"/>
            </a:pPr>
            <a:r>
              <a:rPr lang="fr-FR" sz="1400" dirty="0">
                <a:solidFill>
                  <a:srgbClr val="FF0000"/>
                </a:solidFill>
                <a:latin typeface="Marianne" panose="02000000000000000000" pitchFamily="2" charset="0"/>
                <a:ea typeface="Lucida Sans Unicode" panose="020B0602030504020204" pitchFamily="34" charset="0"/>
                <a:cs typeface="Lucida Sans Unicode" panose="020B0602030504020204" pitchFamily="34" charset="0"/>
              </a:rPr>
              <a:t>PEPR PREZODE :</a:t>
            </a:r>
            <a:r>
              <a:rPr lang="fr-FR" sz="1400" dirty="0">
                <a:latin typeface="Marianne" panose="02000000000000000000" pitchFamily="2" charset="0"/>
                <a:ea typeface="Lucida Sans Unicode" panose="020B0602030504020204" pitchFamily="34" charset="0"/>
                <a:cs typeface="Lucida Sans Unicode" panose="020B0602030504020204" pitchFamily="34" charset="0"/>
              </a:rPr>
              <a:t> INRAE-CIRAD-IRD – Facteurs de risque associés à l'émergence de maladies zoonotiques, mécanismes écologiques et épidémiologiques, atténuer ces émergences et les détecter au plus tôt - </a:t>
            </a:r>
            <a:r>
              <a:rPr lang="fr-FR" sz="1400" dirty="0">
                <a:solidFill>
                  <a:srgbClr val="FF0000"/>
                </a:solidFill>
                <a:latin typeface="Marianne" panose="02000000000000000000" pitchFamily="2" charset="0"/>
              </a:rPr>
              <a:t>30M€</a:t>
            </a:r>
            <a:endParaRPr lang="fr-FR" sz="1400" dirty="0">
              <a:latin typeface="Marianne" panose="02000000000000000000" pitchFamily="2" charset="0"/>
              <a:ea typeface="Lucida Sans Unicode" panose="020B0602030504020204" pitchFamily="34" charset="0"/>
              <a:cs typeface="Lucida Sans Unicode" panose="020B0602030504020204" pitchFamily="34" charset="0"/>
            </a:endParaRPr>
          </a:p>
          <a:p>
            <a:pPr marL="332185" indent="-200025" defTabSz="678656">
              <a:spcBef>
                <a:spcPts val="450"/>
              </a:spcBef>
              <a:spcAft>
                <a:spcPts val="450"/>
              </a:spcAft>
              <a:buFont typeface="Arial" panose="020B0604020202020204" pitchFamily="34" charset="0"/>
              <a:buChar char="•"/>
            </a:pPr>
            <a:r>
              <a:rPr lang="fr-FR" sz="1400" dirty="0">
                <a:solidFill>
                  <a:srgbClr val="FF0000"/>
                </a:solidFill>
                <a:latin typeface="Marianne" panose="02000000000000000000" pitchFamily="2" charset="0"/>
                <a:ea typeface="Lucida Sans Unicode" panose="020B0602030504020204" pitchFamily="34" charset="0"/>
                <a:cs typeface="Lucida Sans Unicode" panose="020B0602030504020204" pitchFamily="34" charset="0"/>
              </a:rPr>
              <a:t>PEPR MIE </a:t>
            </a:r>
            <a:r>
              <a:rPr lang="fr-FR" sz="1400" dirty="0">
                <a:latin typeface="Marianne" panose="02000000000000000000" pitchFamily="2" charset="0"/>
                <a:ea typeface="Lucida Sans Unicode" panose="020B0602030504020204" pitchFamily="34" charset="0"/>
                <a:cs typeface="Lucida Sans Unicode" panose="020B0602030504020204" pitchFamily="34" charset="0"/>
              </a:rPr>
              <a:t>: ANRS-MIE - Processus moléculaires infections et transmission; prévoir, prévenir ou contrôler les phénomènes émergents; préparation et réponse aux épidémies, stratégies innovantes de santé publique ou développement d’innovations - </a:t>
            </a:r>
            <a:r>
              <a:rPr lang="fr-FR" sz="1400" dirty="0">
                <a:solidFill>
                  <a:srgbClr val="FF0000"/>
                </a:solidFill>
                <a:latin typeface="Marianne" panose="02000000000000000000" pitchFamily="2" charset="0"/>
              </a:rPr>
              <a:t>80 M€</a:t>
            </a:r>
            <a:endParaRPr lang="fr-FR" sz="1400" dirty="0">
              <a:latin typeface="Marianne" panose="02000000000000000000" pitchFamily="2" charset="0"/>
              <a:ea typeface="Lucida Sans Unicode" panose="020B0602030504020204" pitchFamily="34" charset="0"/>
              <a:cs typeface="Lucida Sans Unicode" panose="020B0602030504020204" pitchFamily="34" charset="0"/>
            </a:endParaRPr>
          </a:p>
          <a:p>
            <a:pPr marL="332185" indent="-200025" defTabSz="678656">
              <a:spcBef>
                <a:spcPts val="450"/>
              </a:spcBef>
              <a:spcAft>
                <a:spcPts val="450"/>
              </a:spcAft>
              <a:buFont typeface="Arial" panose="020B0604020202020204" pitchFamily="34" charset="0"/>
              <a:buChar char="•"/>
            </a:pPr>
            <a:r>
              <a:rPr lang="fr-FR" sz="1400" dirty="0">
                <a:solidFill>
                  <a:srgbClr val="0000FF"/>
                </a:solidFill>
                <a:latin typeface="Marianne" panose="02000000000000000000" pitchFamily="2" charset="0"/>
              </a:rPr>
              <a:t>Définition liste de pathogènes prioritaires évolutive </a:t>
            </a:r>
            <a:r>
              <a:rPr lang="fr-FR" sz="1400" dirty="0">
                <a:solidFill>
                  <a:srgbClr val="0000FF"/>
                </a:solidFill>
                <a:latin typeface="Marianne"/>
                <a:ea typeface="Lucida Sans Unicode" panose="020B0602030504020204" pitchFamily="34" charset="0"/>
                <a:cs typeface="Lucida Sans Unicode" panose="020B0602030504020204" pitchFamily="34" charset="0"/>
              </a:rPr>
              <a:t>: </a:t>
            </a:r>
            <a:r>
              <a:rPr lang="fr-FR" sz="1400" dirty="0">
                <a:latin typeface="Marianne"/>
                <a:ea typeface="Lucida Sans Unicode" panose="020B0602030504020204" pitchFamily="34" charset="0"/>
                <a:cs typeface="Lucida Sans Unicode" panose="020B0602030504020204" pitchFamily="34" charset="0"/>
              </a:rPr>
              <a:t>12 familles de virus, bactéries menaces biologiques - </a:t>
            </a:r>
            <a:r>
              <a:rPr lang="fr-FR" sz="1400" dirty="0">
                <a:solidFill>
                  <a:srgbClr val="FF0000"/>
                </a:solidFill>
                <a:latin typeface="Marianne"/>
                <a:ea typeface="Lucida Sans Unicode" panose="020B0602030504020204" pitchFamily="34" charset="0"/>
                <a:cs typeface="Lucida Sans Unicode" panose="020B0602030504020204" pitchFamily="34" charset="0"/>
              </a:rPr>
              <a:t>Pathogène X </a:t>
            </a:r>
            <a:r>
              <a:rPr lang="fr-FR" sz="1400" dirty="0">
                <a:latin typeface="Marianne"/>
                <a:ea typeface="Lucida Sans Unicode" panose="020B0602030504020204" pitchFamily="34" charset="0"/>
                <a:cs typeface="Lucida Sans Unicode" panose="020B0602030504020204" pitchFamily="34" charset="0"/>
              </a:rPr>
              <a:t>– pour guider les réponses aux AAP </a:t>
            </a:r>
          </a:p>
          <a:p>
            <a:pPr>
              <a:spcBef>
                <a:spcPts val="450"/>
              </a:spcBef>
              <a:spcAft>
                <a:spcPts val="450"/>
              </a:spcAft>
            </a:pPr>
            <a:r>
              <a:rPr lang="fr-FR" sz="1400" b="1" dirty="0">
                <a:solidFill>
                  <a:srgbClr val="0000FF"/>
                </a:solidFill>
                <a:latin typeface="Marianne" panose="02000000000000000000" pitchFamily="2" charset="0"/>
              </a:rPr>
              <a:t>Mesure 3 et 4 </a:t>
            </a:r>
            <a:r>
              <a:rPr lang="fr-FR" sz="1400" dirty="0">
                <a:solidFill>
                  <a:srgbClr val="0000FF"/>
                </a:solidFill>
                <a:latin typeface="Marianne" panose="02000000000000000000" pitchFamily="2" charset="0"/>
              </a:rPr>
              <a:t>: AAP Pré-maturation et maturation (soutien SATT/OTT) dont projets PEPR  -  </a:t>
            </a:r>
            <a:r>
              <a:rPr lang="fr-FR" sz="1400" dirty="0">
                <a:latin typeface="Marianne" panose="02000000000000000000" pitchFamily="2" charset="0"/>
              </a:rPr>
              <a:t>un consortium lauréat </a:t>
            </a:r>
            <a:r>
              <a:rPr lang="fr-FR" sz="1600" dirty="0">
                <a:solidFill>
                  <a:srgbClr val="FF0000"/>
                </a:solidFill>
                <a:latin typeface="Marianne" panose="02000000000000000000" pitchFamily="2" charset="0"/>
              </a:rPr>
              <a:t>- 20M€ </a:t>
            </a:r>
            <a:endParaRPr lang="fr-FR" sz="1600" dirty="0">
              <a:latin typeface="Marianne" panose="02000000000000000000" pitchFamily="2" charset="0"/>
            </a:endParaRPr>
          </a:p>
          <a:p>
            <a:pPr>
              <a:spcBef>
                <a:spcPts val="450"/>
              </a:spcBef>
              <a:spcAft>
                <a:spcPts val="450"/>
              </a:spcAft>
            </a:pPr>
            <a:r>
              <a:rPr lang="fr-FR" sz="1400" b="1" dirty="0">
                <a:latin typeface="Marianne" panose="02000000000000000000" pitchFamily="2" charset="0"/>
              </a:rPr>
              <a:t>Mesure 5 </a:t>
            </a:r>
            <a:r>
              <a:rPr lang="fr-FR" sz="1400" dirty="0">
                <a:latin typeface="Marianne" panose="02000000000000000000" pitchFamily="2" charset="0"/>
              </a:rPr>
              <a:t>: AAP recherche partenariale spécifique des MIE et NRBC, projets de maturation ambitieux</a:t>
            </a:r>
            <a:r>
              <a:rPr lang="fr-FR" sz="1400" dirty="0">
                <a:solidFill>
                  <a:srgbClr val="0000FF"/>
                </a:solidFill>
                <a:latin typeface="Marianne" panose="02000000000000000000" pitchFamily="2" charset="0"/>
              </a:rPr>
              <a:t> </a:t>
            </a:r>
            <a:r>
              <a:rPr lang="fr-FR" sz="1400" dirty="0">
                <a:solidFill>
                  <a:srgbClr val="FF0000"/>
                </a:solidFill>
                <a:latin typeface="Marianne" panose="02000000000000000000" pitchFamily="2" charset="0"/>
              </a:rPr>
              <a:t>– Lancement Mars 2023 – </a:t>
            </a:r>
            <a:r>
              <a:rPr lang="fr-FR" sz="1400" dirty="0" err="1">
                <a:solidFill>
                  <a:srgbClr val="FF0000"/>
                </a:solidFill>
                <a:latin typeface="Marianne" panose="02000000000000000000" pitchFamily="2" charset="0"/>
              </a:rPr>
              <a:t>Matchmaking</a:t>
            </a:r>
            <a:r>
              <a:rPr lang="fr-FR" sz="1400" dirty="0">
                <a:solidFill>
                  <a:srgbClr val="FF0000"/>
                </a:solidFill>
                <a:latin typeface="Marianne" panose="02000000000000000000" pitchFamily="2" charset="0"/>
              </a:rPr>
              <a:t> à venir – 200M€ (dont 66 M€ déjà engagés - AMI MIE – </a:t>
            </a:r>
            <a:r>
              <a:rPr lang="fr-FR" sz="1400" dirty="0">
                <a:latin typeface="Marianne" panose="02000000000000000000" pitchFamily="2" charset="0"/>
              </a:rPr>
              <a:t>15 projets + Projet Mab COVID) </a:t>
            </a:r>
            <a:endParaRPr lang="fr-FR" sz="1600" dirty="0">
              <a:latin typeface="Marianne" panose="02000000000000000000" pitchFamily="2" charset="0"/>
            </a:endParaRPr>
          </a:p>
          <a:p>
            <a:pPr>
              <a:spcBef>
                <a:spcPts val="450"/>
              </a:spcBef>
              <a:spcAft>
                <a:spcPts val="450"/>
              </a:spcAft>
            </a:pPr>
            <a:r>
              <a:rPr lang="fr-FR" sz="1400" b="1" dirty="0">
                <a:solidFill>
                  <a:srgbClr val="0000FF"/>
                </a:solidFill>
                <a:latin typeface="Marianne" panose="02000000000000000000" pitchFamily="2" charset="0"/>
              </a:rPr>
              <a:t>Mesure 6 </a:t>
            </a:r>
            <a:r>
              <a:rPr lang="fr-FR" sz="1400" dirty="0">
                <a:solidFill>
                  <a:srgbClr val="0000FF"/>
                </a:solidFill>
                <a:latin typeface="Marianne" panose="02000000000000000000" pitchFamily="2" charset="0"/>
              </a:rPr>
              <a:t>: Soutien aux plateformes de démonstration ou de validation de contre-mesures d’envergure nationale </a:t>
            </a:r>
            <a:r>
              <a:rPr lang="fr-FR" sz="1400" dirty="0">
                <a:solidFill>
                  <a:srgbClr val="FF0000"/>
                </a:solidFill>
                <a:latin typeface="Marianne" panose="02000000000000000000" pitchFamily="2" charset="0"/>
              </a:rPr>
              <a:t>– 1</a:t>
            </a:r>
            <a:r>
              <a:rPr lang="fr-FR" sz="1400" baseline="30000" dirty="0">
                <a:solidFill>
                  <a:srgbClr val="FF0000"/>
                </a:solidFill>
                <a:latin typeface="Marianne" panose="02000000000000000000" pitchFamily="2" charset="0"/>
              </a:rPr>
              <a:t>ère</a:t>
            </a:r>
            <a:r>
              <a:rPr lang="fr-FR" sz="1400" dirty="0">
                <a:solidFill>
                  <a:srgbClr val="FF0000"/>
                </a:solidFill>
                <a:latin typeface="Marianne" panose="02000000000000000000" pitchFamily="2" charset="0"/>
              </a:rPr>
              <a:t> phase en cours d’évaluation + AMI à venir S2 2023 – 100M€</a:t>
            </a:r>
            <a:endParaRPr lang="fr-FR" sz="1600" dirty="0">
              <a:solidFill>
                <a:srgbClr val="FF0000"/>
              </a:solidFill>
              <a:latin typeface="Marianne" panose="02000000000000000000" pitchFamily="2" charset="0"/>
            </a:endParaRPr>
          </a:p>
          <a:p>
            <a:pPr>
              <a:spcAft>
                <a:spcPts val="450"/>
              </a:spcAft>
            </a:pPr>
            <a:r>
              <a:rPr lang="fr-FR" sz="1350" b="1" dirty="0">
                <a:latin typeface="Marianne" panose="02000000000000000000" pitchFamily="2" charset="0"/>
              </a:rPr>
              <a:t>Mesure 7</a:t>
            </a:r>
            <a:r>
              <a:rPr lang="fr-FR" sz="1350" dirty="0">
                <a:latin typeface="Marianne" panose="02000000000000000000" pitchFamily="2" charset="0"/>
              </a:rPr>
              <a:t>: AAP Développement de filières de production souveraines de bout-en-bout, pouvant fonctionner en temps de crise – Liste de produits critiques dont contremesures MIE et NRBC </a:t>
            </a:r>
            <a:r>
              <a:rPr lang="fr-FR" sz="1350" dirty="0">
                <a:solidFill>
                  <a:srgbClr val="FF0000"/>
                </a:solidFill>
                <a:latin typeface="Marianne" panose="02000000000000000000" pitchFamily="2" charset="0"/>
              </a:rPr>
              <a:t>– 300M€ </a:t>
            </a:r>
          </a:p>
          <a:p>
            <a:pPr lvl="1">
              <a:spcAft>
                <a:spcPts val="450"/>
              </a:spcAft>
            </a:pPr>
            <a:r>
              <a:rPr lang="fr-FR" sz="1200" dirty="0">
                <a:solidFill>
                  <a:srgbClr val="FF0000"/>
                </a:solidFill>
                <a:latin typeface="Marianne" panose="02000000000000000000" pitchFamily="2" charset="0"/>
              </a:rPr>
              <a:t>1</a:t>
            </a:r>
            <a:r>
              <a:rPr lang="fr-FR" sz="1200" baseline="30000" dirty="0">
                <a:solidFill>
                  <a:srgbClr val="FF0000"/>
                </a:solidFill>
                <a:latin typeface="Marianne" panose="02000000000000000000" pitchFamily="2" charset="0"/>
              </a:rPr>
              <a:t>ère</a:t>
            </a:r>
            <a:r>
              <a:rPr lang="fr-FR" sz="1200" dirty="0">
                <a:solidFill>
                  <a:srgbClr val="FF0000"/>
                </a:solidFill>
                <a:latin typeface="Marianne" panose="02000000000000000000" pitchFamily="2" charset="0"/>
              </a:rPr>
              <a:t> relève : 2 projets financés – 2</a:t>
            </a:r>
            <a:r>
              <a:rPr lang="fr-FR" sz="1200" baseline="30000" dirty="0">
                <a:solidFill>
                  <a:srgbClr val="FF0000"/>
                </a:solidFill>
                <a:latin typeface="Marianne" panose="02000000000000000000" pitchFamily="2" charset="0"/>
              </a:rPr>
              <a:t>ème</a:t>
            </a:r>
            <a:r>
              <a:rPr lang="fr-FR" sz="1200" dirty="0">
                <a:solidFill>
                  <a:srgbClr val="FF0000"/>
                </a:solidFill>
                <a:latin typeface="Marianne" panose="02000000000000000000" pitchFamily="2" charset="0"/>
              </a:rPr>
              <a:t> relève en cours d’évaluation </a:t>
            </a:r>
          </a:p>
          <a:p>
            <a:pPr lvl="1">
              <a:spcAft>
                <a:spcPts val="450"/>
              </a:spcAft>
            </a:pPr>
            <a:r>
              <a:rPr lang="fr-FR" sz="1200" dirty="0">
                <a:solidFill>
                  <a:srgbClr val="FF0000"/>
                </a:solidFill>
                <a:latin typeface="Marianne" panose="02000000000000000000" pitchFamily="2" charset="0"/>
              </a:rPr>
              <a:t>Prochaine relève 9 mai et 19 septembre 2023, 9 janvier 2024</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Création, relocalisation ou renforcement de capacités de production, avec une composante innovation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Capacité de contribuer à la réponse à une crise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Effet sur sécurité sanitaire, autonomie stratégique de l’Etat et résilience en cas de crise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Capacité d’augmenter les volumes de production si menace sanitaire : mobilisation fournisseurs ou capacités de stockage d’intrants et de composants disponibles à tout moment ;</a:t>
            </a:r>
            <a:endParaRPr lang="fr-FR" sz="1650" dirty="0">
              <a:solidFill>
                <a:srgbClr val="FF0000"/>
              </a:solidFill>
              <a:latin typeface="Marianne" panose="02000000000000000000" pitchFamily="2" charset="0"/>
            </a:endParaRPr>
          </a:p>
          <a:p>
            <a:pPr>
              <a:spcAft>
                <a:spcPts val="450"/>
              </a:spcAft>
            </a:pPr>
            <a:endParaRPr lang="fr-FR" sz="1650" b="1" dirty="0">
              <a:solidFill>
                <a:srgbClr val="FF0000"/>
              </a:solidFill>
              <a:latin typeface="Marianne" panose="02000000000000000000" pitchFamily="2" charset="0"/>
            </a:endParaRPr>
          </a:p>
          <a:p>
            <a:pPr>
              <a:spcAft>
                <a:spcPts val="450"/>
              </a:spcAft>
            </a:pPr>
            <a:r>
              <a:rPr lang="fr-FR" sz="1350" b="1" dirty="0">
                <a:solidFill>
                  <a:srgbClr val="0000FF"/>
                </a:solidFill>
                <a:latin typeface="Marianne" panose="02000000000000000000" pitchFamily="2" charset="0"/>
              </a:rPr>
              <a:t>Mesure 8 </a:t>
            </a:r>
            <a:r>
              <a:rPr lang="fr-FR" sz="1350" dirty="0">
                <a:solidFill>
                  <a:srgbClr val="0000FF"/>
                </a:solidFill>
                <a:latin typeface="Marianne" panose="02000000000000000000" pitchFamily="2" charset="0"/>
              </a:rPr>
              <a:t>: Définition d’une nouvelle politique de gestion dynamique des stocks stratégiques </a:t>
            </a:r>
            <a:r>
              <a:rPr lang="fr-FR" sz="1350" dirty="0">
                <a:latin typeface="Marianne" panose="02000000000000000000" pitchFamily="2" charset="0"/>
              </a:rPr>
              <a:t>en lien avec des </a:t>
            </a:r>
            <a:r>
              <a:rPr lang="fr-FR" sz="1350" dirty="0">
                <a:solidFill>
                  <a:srgbClr val="0000FF"/>
                </a:solidFill>
                <a:latin typeface="Marianne" panose="02000000000000000000" pitchFamily="2" charset="0"/>
              </a:rPr>
              <a:t>procédures d’achats publics </a:t>
            </a:r>
            <a:r>
              <a:rPr lang="fr-FR" sz="1350" dirty="0">
                <a:latin typeface="Marianne" panose="02000000000000000000" pitchFamily="2" charset="0"/>
              </a:rPr>
              <a:t>pour sécuriser les outils de production nationaux</a:t>
            </a:r>
          </a:p>
          <a:p>
            <a:pPr marL="214313" indent="-214313">
              <a:spcAft>
                <a:spcPts val="450"/>
              </a:spcAft>
              <a:buFont typeface="Courier New" panose="02070309020205020404" pitchFamily="49" charset="0"/>
              <a:buChar char="o"/>
            </a:pPr>
            <a:r>
              <a:rPr lang="fr-FR" sz="1200" dirty="0">
                <a:latin typeface="Marianne" panose="02000000000000000000" pitchFamily="2" charset="0"/>
                <a:ea typeface="Calibri" panose="020F0502020204030204" pitchFamily="34" charset="0"/>
              </a:rPr>
              <a:t>Nécessité d’anticiper l’acquisition, la bonne disposition, la gestion et l’exploitation de ces stocks en </a:t>
            </a:r>
            <a:r>
              <a:rPr lang="fr-FR" sz="1200" dirty="0" err="1">
                <a:latin typeface="Marianne" panose="02000000000000000000" pitchFamily="2" charset="0"/>
                <a:ea typeface="Calibri" panose="020F0502020204030204" pitchFamily="34" charset="0"/>
              </a:rPr>
              <a:t>inter-crise</a:t>
            </a:r>
            <a:r>
              <a:rPr lang="fr-FR" sz="1200" dirty="0">
                <a:latin typeface="Marianne" panose="02000000000000000000" pitchFamily="2" charset="0"/>
                <a:ea typeface="Calibri" panose="020F0502020204030204" pitchFamily="34" charset="0"/>
              </a:rPr>
              <a:t>.</a:t>
            </a:r>
          </a:p>
          <a:p>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8</a:t>
            </a:fld>
            <a:endParaRPr lang="fr-F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237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53" name="Google Shape;35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65" name="Google Shape;36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77" name="Google Shape;37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89" name="Google Shape;38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2" name="Google Shape;99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pPr>
              <a:spcBef>
                <a:spcPts val="450"/>
              </a:spcBef>
              <a:spcAft>
                <a:spcPts val="450"/>
              </a:spcAft>
            </a:pPr>
            <a:r>
              <a:rPr lang="fr-FR" sz="1400" b="1" dirty="0">
                <a:latin typeface="Marianne" panose="02000000000000000000" pitchFamily="2" charset="0"/>
              </a:rPr>
              <a:t>Mesures 1 et 2 </a:t>
            </a:r>
            <a:r>
              <a:rPr lang="fr-FR" sz="1400" dirty="0">
                <a:latin typeface="Marianne" panose="02000000000000000000" pitchFamily="2" charset="0"/>
              </a:rPr>
              <a:t>: Programme et équipements prioritaires de recherche (PEPR) - </a:t>
            </a:r>
            <a:r>
              <a:rPr lang="fr-FR" sz="1400" dirty="0">
                <a:solidFill>
                  <a:srgbClr val="FF0000"/>
                </a:solidFill>
                <a:latin typeface="Marianne" panose="02000000000000000000" pitchFamily="2" charset="0"/>
              </a:rPr>
              <a:t>lancement AAP 7-8 Février 2023</a:t>
            </a:r>
          </a:p>
          <a:p>
            <a:pPr>
              <a:spcBef>
                <a:spcPts val="450"/>
              </a:spcBef>
              <a:spcAft>
                <a:spcPts val="450"/>
              </a:spcAft>
            </a:pPr>
            <a:r>
              <a:rPr lang="fr-FR" sz="1400" dirty="0">
                <a:solidFill>
                  <a:srgbClr val="FF0000"/>
                </a:solidFill>
                <a:latin typeface="Marianne" panose="02000000000000000000" pitchFamily="2" charset="0"/>
              </a:rPr>
              <a:t>Webinaire 9 mars 2023</a:t>
            </a:r>
          </a:p>
          <a:p>
            <a:pPr marL="332185" indent="-200025" defTabSz="678656">
              <a:spcBef>
                <a:spcPts val="450"/>
              </a:spcBef>
              <a:spcAft>
                <a:spcPts val="450"/>
              </a:spcAft>
              <a:buFont typeface="Arial" panose="020B0604020202020204" pitchFamily="34" charset="0"/>
              <a:buChar char="•"/>
            </a:pPr>
            <a:r>
              <a:rPr lang="fr-FR" sz="1400" dirty="0">
                <a:solidFill>
                  <a:srgbClr val="FF0000"/>
                </a:solidFill>
                <a:latin typeface="Marianne" panose="02000000000000000000" pitchFamily="2" charset="0"/>
                <a:ea typeface="Lucida Sans Unicode" panose="020B0602030504020204" pitchFamily="34" charset="0"/>
                <a:cs typeface="Lucida Sans Unicode" panose="020B0602030504020204" pitchFamily="34" charset="0"/>
              </a:rPr>
              <a:t>PEPR PREZODE :</a:t>
            </a:r>
            <a:r>
              <a:rPr lang="fr-FR" sz="1400" dirty="0">
                <a:latin typeface="Marianne" panose="02000000000000000000" pitchFamily="2" charset="0"/>
                <a:ea typeface="Lucida Sans Unicode" panose="020B0602030504020204" pitchFamily="34" charset="0"/>
                <a:cs typeface="Lucida Sans Unicode" panose="020B0602030504020204" pitchFamily="34" charset="0"/>
              </a:rPr>
              <a:t> INRAE-CIRAD-IRD – Facteurs de risque associés à l'émergence de maladies zoonotiques, mécanismes écologiques et épidémiologiques, atténuer ces émergences et les détecter au plus tôt - </a:t>
            </a:r>
            <a:r>
              <a:rPr lang="fr-FR" sz="1400" dirty="0">
                <a:solidFill>
                  <a:srgbClr val="FF0000"/>
                </a:solidFill>
                <a:latin typeface="Marianne" panose="02000000000000000000" pitchFamily="2" charset="0"/>
              </a:rPr>
              <a:t>30M€</a:t>
            </a:r>
            <a:endParaRPr lang="fr-FR" sz="1400" dirty="0">
              <a:latin typeface="Marianne" panose="02000000000000000000" pitchFamily="2" charset="0"/>
              <a:ea typeface="Lucida Sans Unicode" panose="020B0602030504020204" pitchFamily="34" charset="0"/>
              <a:cs typeface="Lucida Sans Unicode" panose="020B0602030504020204" pitchFamily="34" charset="0"/>
            </a:endParaRPr>
          </a:p>
          <a:p>
            <a:pPr marL="332185" indent="-200025" defTabSz="678656">
              <a:spcBef>
                <a:spcPts val="450"/>
              </a:spcBef>
              <a:spcAft>
                <a:spcPts val="450"/>
              </a:spcAft>
              <a:buFont typeface="Arial" panose="020B0604020202020204" pitchFamily="34" charset="0"/>
              <a:buChar char="•"/>
            </a:pPr>
            <a:r>
              <a:rPr lang="fr-FR" sz="1400" dirty="0">
                <a:solidFill>
                  <a:srgbClr val="FF0000"/>
                </a:solidFill>
                <a:latin typeface="Marianne" panose="02000000000000000000" pitchFamily="2" charset="0"/>
                <a:ea typeface="Lucida Sans Unicode" panose="020B0602030504020204" pitchFamily="34" charset="0"/>
                <a:cs typeface="Lucida Sans Unicode" panose="020B0602030504020204" pitchFamily="34" charset="0"/>
              </a:rPr>
              <a:t>PEPR MIE </a:t>
            </a:r>
            <a:r>
              <a:rPr lang="fr-FR" sz="1400" dirty="0">
                <a:latin typeface="Marianne" panose="02000000000000000000" pitchFamily="2" charset="0"/>
                <a:ea typeface="Lucida Sans Unicode" panose="020B0602030504020204" pitchFamily="34" charset="0"/>
                <a:cs typeface="Lucida Sans Unicode" panose="020B0602030504020204" pitchFamily="34" charset="0"/>
              </a:rPr>
              <a:t>: ANRS-MIE - Processus moléculaires infections et transmission; prévoir, prévenir ou contrôler les phénomènes émergents; préparation et réponse aux épidémies, stratégies innovantes de santé publique ou développement d’innovations - </a:t>
            </a:r>
            <a:r>
              <a:rPr lang="fr-FR" sz="1400" dirty="0">
                <a:solidFill>
                  <a:srgbClr val="FF0000"/>
                </a:solidFill>
                <a:latin typeface="Marianne" panose="02000000000000000000" pitchFamily="2" charset="0"/>
              </a:rPr>
              <a:t>80 M€</a:t>
            </a:r>
            <a:endParaRPr lang="fr-FR" sz="1400" dirty="0">
              <a:latin typeface="Marianne" panose="02000000000000000000" pitchFamily="2" charset="0"/>
              <a:ea typeface="Lucida Sans Unicode" panose="020B0602030504020204" pitchFamily="34" charset="0"/>
              <a:cs typeface="Lucida Sans Unicode" panose="020B0602030504020204" pitchFamily="34" charset="0"/>
            </a:endParaRPr>
          </a:p>
          <a:p>
            <a:pPr marL="332185" indent="-200025" defTabSz="678656">
              <a:spcBef>
                <a:spcPts val="450"/>
              </a:spcBef>
              <a:spcAft>
                <a:spcPts val="450"/>
              </a:spcAft>
              <a:buFont typeface="Arial" panose="020B0604020202020204" pitchFamily="34" charset="0"/>
              <a:buChar char="•"/>
            </a:pPr>
            <a:r>
              <a:rPr lang="fr-FR" sz="1400" dirty="0">
                <a:solidFill>
                  <a:srgbClr val="0000FF"/>
                </a:solidFill>
                <a:latin typeface="Marianne" panose="02000000000000000000" pitchFamily="2" charset="0"/>
              </a:rPr>
              <a:t>Définition liste de pathogènes prioritaires évolutive </a:t>
            </a:r>
            <a:r>
              <a:rPr lang="fr-FR" sz="1400" dirty="0">
                <a:solidFill>
                  <a:srgbClr val="0000FF"/>
                </a:solidFill>
                <a:latin typeface="Marianne"/>
                <a:ea typeface="Lucida Sans Unicode" panose="020B0602030504020204" pitchFamily="34" charset="0"/>
                <a:cs typeface="Lucida Sans Unicode" panose="020B0602030504020204" pitchFamily="34" charset="0"/>
              </a:rPr>
              <a:t>: </a:t>
            </a:r>
            <a:r>
              <a:rPr lang="fr-FR" sz="1400" dirty="0">
                <a:latin typeface="Marianne"/>
                <a:ea typeface="Lucida Sans Unicode" panose="020B0602030504020204" pitchFamily="34" charset="0"/>
                <a:cs typeface="Lucida Sans Unicode" panose="020B0602030504020204" pitchFamily="34" charset="0"/>
              </a:rPr>
              <a:t>12 familles de virus, bactéries menaces biologiques - </a:t>
            </a:r>
            <a:r>
              <a:rPr lang="fr-FR" sz="1400" dirty="0">
                <a:solidFill>
                  <a:srgbClr val="FF0000"/>
                </a:solidFill>
                <a:latin typeface="Marianne"/>
                <a:ea typeface="Lucida Sans Unicode" panose="020B0602030504020204" pitchFamily="34" charset="0"/>
                <a:cs typeface="Lucida Sans Unicode" panose="020B0602030504020204" pitchFamily="34" charset="0"/>
              </a:rPr>
              <a:t>Pathogène X </a:t>
            </a:r>
            <a:r>
              <a:rPr lang="fr-FR" sz="1400" dirty="0">
                <a:latin typeface="Marianne"/>
                <a:ea typeface="Lucida Sans Unicode" panose="020B0602030504020204" pitchFamily="34" charset="0"/>
                <a:cs typeface="Lucida Sans Unicode" panose="020B0602030504020204" pitchFamily="34" charset="0"/>
              </a:rPr>
              <a:t>– pour guider les réponses aux AAP </a:t>
            </a:r>
          </a:p>
          <a:p>
            <a:pPr>
              <a:spcBef>
                <a:spcPts val="450"/>
              </a:spcBef>
              <a:spcAft>
                <a:spcPts val="450"/>
              </a:spcAft>
            </a:pPr>
            <a:r>
              <a:rPr lang="fr-FR" sz="1400" b="1" dirty="0">
                <a:solidFill>
                  <a:srgbClr val="0000FF"/>
                </a:solidFill>
                <a:latin typeface="Marianne" panose="02000000000000000000" pitchFamily="2" charset="0"/>
              </a:rPr>
              <a:t>Mesure 3 et 4 </a:t>
            </a:r>
            <a:r>
              <a:rPr lang="fr-FR" sz="1400" dirty="0">
                <a:solidFill>
                  <a:srgbClr val="0000FF"/>
                </a:solidFill>
                <a:latin typeface="Marianne" panose="02000000000000000000" pitchFamily="2" charset="0"/>
              </a:rPr>
              <a:t>: AAP Pré-maturation et maturation (soutien SATT/OTT) dont projets PEPR  -  </a:t>
            </a:r>
            <a:r>
              <a:rPr lang="fr-FR" sz="1400" dirty="0">
                <a:latin typeface="Marianne" panose="02000000000000000000" pitchFamily="2" charset="0"/>
              </a:rPr>
              <a:t>un consortium lauréat </a:t>
            </a:r>
            <a:r>
              <a:rPr lang="fr-FR" sz="1600" dirty="0">
                <a:solidFill>
                  <a:srgbClr val="FF0000"/>
                </a:solidFill>
                <a:latin typeface="Marianne" panose="02000000000000000000" pitchFamily="2" charset="0"/>
              </a:rPr>
              <a:t>- 20M€ </a:t>
            </a:r>
            <a:endParaRPr lang="fr-FR" sz="1600" dirty="0">
              <a:latin typeface="Marianne" panose="02000000000000000000" pitchFamily="2" charset="0"/>
            </a:endParaRPr>
          </a:p>
          <a:p>
            <a:pPr>
              <a:spcBef>
                <a:spcPts val="450"/>
              </a:spcBef>
              <a:spcAft>
                <a:spcPts val="450"/>
              </a:spcAft>
            </a:pPr>
            <a:r>
              <a:rPr lang="fr-FR" sz="1400" b="1" dirty="0">
                <a:latin typeface="Marianne" panose="02000000000000000000" pitchFamily="2" charset="0"/>
              </a:rPr>
              <a:t>Mesure 5 </a:t>
            </a:r>
            <a:r>
              <a:rPr lang="fr-FR" sz="1400" dirty="0">
                <a:latin typeface="Marianne" panose="02000000000000000000" pitchFamily="2" charset="0"/>
              </a:rPr>
              <a:t>: AAP recherche partenariale spécifique des MIE et NRBC, projets de maturation ambitieux</a:t>
            </a:r>
            <a:r>
              <a:rPr lang="fr-FR" sz="1400" dirty="0">
                <a:solidFill>
                  <a:srgbClr val="0000FF"/>
                </a:solidFill>
                <a:latin typeface="Marianne" panose="02000000000000000000" pitchFamily="2" charset="0"/>
              </a:rPr>
              <a:t> </a:t>
            </a:r>
            <a:r>
              <a:rPr lang="fr-FR" sz="1400" dirty="0">
                <a:solidFill>
                  <a:srgbClr val="FF0000"/>
                </a:solidFill>
                <a:latin typeface="Marianne" panose="02000000000000000000" pitchFamily="2" charset="0"/>
              </a:rPr>
              <a:t>– Lancement Mars 2023 – </a:t>
            </a:r>
            <a:r>
              <a:rPr lang="fr-FR" sz="1400" dirty="0" err="1">
                <a:solidFill>
                  <a:srgbClr val="FF0000"/>
                </a:solidFill>
                <a:latin typeface="Marianne" panose="02000000000000000000" pitchFamily="2" charset="0"/>
              </a:rPr>
              <a:t>Matchmaking</a:t>
            </a:r>
            <a:r>
              <a:rPr lang="fr-FR" sz="1400" dirty="0">
                <a:solidFill>
                  <a:srgbClr val="FF0000"/>
                </a:solidFill>
                <a:latin typeface="Marianne" panose="02000000000000000000" pitchFamily="2" charset="0"/>
              </a:rPr>
              <a:t> à venir – 200M€ (dont 66 M€ déjà engagés - AMI MIE – </a:t>
            </a:r>
            <a:r>
              <a:rPr lang="fr-FR" sz="1400" dirty="0">
                <a:latin typeface="Marianne" panose="02000000000000000000" pitchFamily="2" charset="0"/>
              </a:rPr>
              <a:t>15 projets + Projet Mab COVID) </a:t>
            </a:r>
            <a:endParaRPr lang="fr-FR" sz="1600" dirty="0">
              <a:latin typeface="Marianne" panose="02000000000000000000" pitchFamily="2" charset="0"/>
            </a:endParaRPr>
          </a:p>
          <a:p>
            <a:pPr>
              <a:spcBef>
                <a:spcPts val="450"/>
              </a:spcBef>
              <a:spcAft>
                <a:spcPts val="450"/>
              </a:spcAft>
            </a:pPr>
            <a:r>
              <a:rPr lang="fr-FR" sz="1400" b="1" dirty="0">
                <a:solidFill>
                  <a:srgbClr val="0000FF"/>
                </a:solidFill>
                <a:latin typeface="Marianne" panose="02000000000000000000" pitchFamily="2" charset="0"/>
              </a:rPr>
              <a:t>Mesure 6 </a:t>
            </a:r>
            <a:r>
              <a:rPr lang="fr-FR" sz="1400" dirty="0">
                <a:solidFill>
                  <a:srgbClr val="0000FF"/>
                </a:solidFill>
                <a:latin typeface="Marianne" panose="02000000000000000000" pitchFamily="2" charset="0"/>
              </a:rPr>
              <a:t>: Soutien aux plateformes de démonstration ou de validation de contre-mesures d’envergure nationale </a:t>
            </a:r>
            <a:r>
              <a:rPr lang="fr-FR" sz="1400" dirty="0">
                <a:solidFill>
                  <a:srgbClr val="FF0000"/>
                </a:solidFill>
                <a:latin typeface="Marianne" panose="02000000000000000000" pitchFamily="2" charset="0"/>
              </a:rPr>
              <a:t>– 1</a:t>
            </a:r>
            <a:r>
              <a:rPr lang="fr-FR" sz="1400" baseline="30000" dirty="0">
                <a:solidFill>
                  <a:srgbClr val="FF0000"/>
                </a:solidFill>
                <a:latin typeface="Marianne" panose="02000000000000000000" pitchFamily="2" charset="0"/>
              </a:rPr>
              <a:t>ère</a:t>
            </a:r>
            <a:r>
              <a:rPr lang="fr-FR" sz="1400" dirty="0">
                <a:solidFill>
                  <a:srgbClr val="FF0000"/>
                </a:solidFill>
                <a:latin typeface="Marianne" panose="02000000000000000000" pitchFamily="2" charset="0"/>
              </a:rPr>
              <a:t> phase en cours d’évaluation + AMI à venir S2 2023 – 100M€</a:t>
            </a:r>
            <a:endParaRPr lang="fr-FR" sz="1600" dirty="0">
              <a:solidFill>
                <a:srgbClr val="FF0000"/>
              </a:solidFill>
              <a:latin typeface="Marianne" panose="02000000000000000000" pitchFamily="2" charset="0"/>
            </a:endParaRPr>
          </a:p>
          <a:p>
            <a:pPr>
              <a:spcAft>
                <a:spcPts val="450"/>
              </a:spcAft>
            </a:pPr>
            <a:r>
              <a:rPr lang="fr-FR" sz="1350" b="1" dirty="0">
                <a:latin typeface="Marianne" panose="02000000000000000000" pitchFamily="2" charset="0"/>
              </a:rPr>
              <a:t>Mesure 7</a:t>
            </a:r>
            <a:r>
              <a:rPr lang="fr-FR" sz="1350" dirty="0">
                <a:latin typeface="Marianne" panose="02000000000000000000" pitchFamily="2" charset="0"/>
              </a:rPr>
              <a:t>: AAP Développement de filières de production souveraines de bout-en-bout, pouvant fonctionner en temps de crise – Liste de produits critiques dont contremesures MIE et NRBC </a:t>
            </a:r>
            <a:r>
              <a:rPr lang="fr-FR" sz="1350" dirty="0">
                <a:solidFill>
                  <a:srgbClr val="FF0000"/>
                </a:solidFill>
                <a:latin typeface="Marianne" panose="02000000000000000000" pitchFamily="2" charset="0"/>
              </a:rPr>
              <a:t>– 300M€ </a:t>
            </a:r>
          </a:p>
          <a:p>
            <a:pPr lvl="1">
              <a:spcAft>
                <a:spcPts val="450"/>
              </a:spcAft>
            </a:pPr>
            <a:r>
              <a:rPr lang="fr-FR" sz="1200" dirty="0">
                <a:solidFill>
                  <a:srgbClr val="FF0000"/>
                </a:solidFill>
                <a:latin typeface="Marianne" panose="02000000000000000000" pitchFamily="2" charset="0"/>
              </a:rPr>
              <a:t>1</a:t>
            </a:r>
            <a:r>
              <a:rPr lang="fr-FR" sz="1200" baseline="30000" dirty="0">
                <a:solidFill>
                  <a:srgbClr val="FF0000"/>
                </a:solidFill>
                <a:latin typeface="Marianne" panose="02000000000000000000" pitchFamily="2" charset="0"/>
              </a:rPr>
              <a:t>ère</a:t>
            </a:r>
            <a:r>
              <a:rPr lang="fr-FR" sz="1200" dirty="0">
                <a:solidFill>
                  <a:srgbClr val="FF0000"/>
                </a:solidFill>
                <a:latin typeface="Marianne" panose="02000000000000000000" pitchFamily="2" charset="0"/>
              </a:rPr>
              <a:t> relève : 2 projets financés – 2</a:t>
            </a:r>
            <a:r>
              <a:rPr lang="fr-FR" sz="1200" baseline="30000" dirty="0">
                <a:solidFill>
                  <a:srgbClr val="FF0000"/>
                </a:solidFill>
                <a:latin typeface="Marianne" panose="02000000000000000000" pitchFamily="2" charset="0"/>
              </a:rPr>
              <a:t>ème</a:t>
            </a:r>
            <a:r>
              <a:rPr lang="fr-FR" sz="1200" dirty="0">
                <a:solidFill>
                  <a:srgbClr val="FF0000"/>
                </a:solidFill>
                <a:latin typeface="Marianne" panose="02000000000000000000" pitchFamily="2" charset="0"/>
              </a:rPr>
              <a:t> relève en cours d’évaluation </a:t>
            </a:r>
          </a:p>
          <a:p>
            <a:pPr lvl="1">
              <a:spcAft>
                <a:spcPts val="450"/>
              </a:spcAft>
            </a:pPr>
            <a:r>
              <a:rPr lang="fr-FR" sz="1200" dirty="0">
                <a:solidFill>
                  <a:srgbClr val="FF0000"/>
                </a:solidFill>
                <a:latin typeface="Marianne" panose="02000000000000000000" pitchFamily="2" charset="0"/>
              </a:rPr>
              <a:t>Prochaine relève 9 mai et 19 septembre 2023, 9 janvier 2024</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Création, relocalisation ou renforcement de capacités de production, avec une composante innovation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Capacité de contribuer à la réponse à une crise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Effet sur sécurité sanitaire, autonomie stratégique de l’Etat et résilience en cas de crise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Capacité d’augmenter les volumes de production si menace sanitaire : mobilisation fournisseurs ou capacités de stockage d’intrants et de composants disponibles à tout moment ;</a:t>
            </a:r>
            <a:endParaRPr lang="fr-FR" sz="1650" dirty="0">
              <a:solidFill>
                <a:srgbClr val="FF0000"/>
              </a:solidFill>
              <a:latin typeface="Marianne" panose="02000000000000000000" pitchFamily="2" charset="0"/>
            </a:endParaRPr>
          </a:p>
          <a:p>
            <a:pPr>
              <a:spcAft>
                <a:spcPts val="450"/>
              </a:spcAft>
            </a:pPr>
            <a:endParaRPr lang="fr-FR" sz="1650" b="1" dirty="0">
              <a:solidFill>
                <a:srgbClr val="FF0000"/>
              </a:solidFill>
              <a:latin typeface="Marianne" panose="02000000000000000000" pitchFamily="2" charset="0"/>
            </a:endParaRPr>
          </a:p>
          <a:p>
            <a:pPr>
              <a:spcAft>
                <a:spcPts val="450"/>
              </a:spcAft>
            </a:pPr>
            <a:r>
              <a:rPr lang="fr-FR" sz="1350" b="1" dirty="0">
                <a:solidFill>
                  <a:srgbClr val="0000FF"/>
                </a:solidFill>
                <a:latin typeface="Marianne" panose="02000000000000000000" pitchFamily="2" charset="0"/>
              </a:rPr>
              <a:t>Mesure 8 </a:t>
            </a:r>
            <a:r>
              <a:rPr lang="fr-FR" sz="1350" dirty="0">
                <a:solidFill>
                  <a:srgbClr val="0000FF"/>
                </a:solidFill>
                <a:latin typeface="Marianne" panose="02000000000000000000" pitchFamily="2" charset="0"/>
              </a:rPr>
              <a:t>: Définition d’une nouvelle politique de gestion dynamique des stocks stratégiques </a:t>
            </a:r>
            <a:r>
              <a:rPr lang="fr-FR" sz="1350" dirty="0">
                <a:latin typeface="Marianne" panose="02000000000000000000" pitchFamily="2" charset="0"/>
              </a:rPr>
              <a:t>en lien avec des </a:t>
            </a:r>
            <a:r>
              <a:rPr lang="fr-FR" sz="1350" dirty="0">
                <a:solidFill>
                  <a:srgbClr val="0000FF"/>
                </a:solidFill>
                <a:latin typeface="Marianne" panose="02000000000000000000" pitchFamily="2" charset="0"/>
              </a:rPr>
              <a:t>procédures d’achats publics </a:t>
            </a:r>
            <a:r>
              <a:rPr lang="fr-FR" sz="1350" dirty="0">
                <a:latin typeface="Marianne" panose="02000000000000000000" pitchFamily="2" charset="0"/>
              </a:rPr>
              <a:t>pour sécuriser les outils de production nationaux</a:t>
            </a:r>
          </a:p>
          <a:p>
            <a:pPr marL="214313" indent="-214313">
              <a:spcAft>
                <a:spcPts val="450"/>
              </a:spcAft>
              <a:buFont typeface="Courier New" panose="02070309020205020404" pitchFamily="49" charset="0"/>
              <a:buChar char="o"/>
            </a:pPr>
            <a:r>
              <a:rPr lang="fr-FR" sz="1200" dirty="0">
                <a:latin typeface="Marianne" panose="02000000000000000000" pitchFamily="2" charset="0"/>
                <a:ea typeface="Calibri" panose="020F0502020204030204" pitchFamily="34" charset="0"/>
              </a:rPr>
              <a:t>Nécessité d’anticiper l’acquisition, la bonne disposition, la gestion et l’exploitation de ces stocks en </a:t>
            </a:r>
            <a:r>
              <a:rPr lang="fr-FR" sz="1200" dirty="0" err="1">
                <a:latin typeface="Marianne" panose="02000000000000000000" pitchFamily="2" charset="0"/>
                <a:ea typeface="Calibri" panose="020F0502020204030204" pitchFamily="34" charset="0"/>
              </a:rPr>
              <a:t>inter-crise</a:t>
            </a:r>
            <a:r>
              <a:rPr lang="fr-FR" sz="1200" dirty="0">
                <a:latin typeface="Marianne" panose="02000000000000000000" pitchFamily="2" charset="0"/>
                <a:ea typeface="Calibri" panose="020F0502020204030204" pitchFamily="34" charset="0"/>
              </a:rPr>
              <a:t>.</a:t>
            </a:r>
          </a:p>
          <a:p>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9</a:t>
            </a:fld>
            <a:endParaRPr lang="fr-F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8837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pPr>
              <a:spcBef>
                <a:spcPts val="450"/>
              </a:spcBef>
              <a:spcAft>
                <a:spcPts val="450"/>
              </a:spcAft>
            </a:pPr>
            <a:r>
              <a:rPr lang="fr-FR" sz="1400" b="1" dirty="0">
                <a:latin typeface="Marianne" panose="02000000000000000000" pitchFamily="2" charset="0"/>
              </a:rPr>
              <a:t>Mesures 1 et 2 </a:t>
            </a:r>
            <a:r>
              <a:rPr lang="fr-FR" sz="1400" dirty="0">
                <a:latin typeface="Marianne" panose="02000000000000000000" pitchFamily="2" charset="0"/>
              </a:rPr>
              <a:t>: Programme et équipements prioritaires de recherche (PEPR) - </a:t>
            </a:r>
            <a:r>
              <a:rPr lang="fr-FR" sz="1400" dirty="0">
                <a:solidFill>
                  <a:srgbClr val="FF0000"/>
                </a:solidFill>
                <a:latin typeface="Marianne" panose="02000000000000000000" pitchFamily="2" charset="0"/>
              </a:rPr>
              <a:t>lancement AAP 7-8 Février 2023</a:t>
            </a:r>
          </a:p>
          <a:p>
            <a:pPr>
              <a:spcBef>
                <a:spcPts val="450"/>
              </a:spcBef>
              <a:spcAft>
                <a:spcPts val="450"/>
              </a:spcAft>
            </a:pPr>
            <a:r>
              <a:rPr lang="fr-FR" sz="1400" dirty="0">
                <a:solidFill>
                  <a:srgbClr val="FF0000"/>
                </a:solidFill>
                <a:latin typeface="Marianne" panose="02000000000000000000" pitchFamily="2" charset="0"/>
              </a:rPr>
              <a:t>Webinaire 9 mars 2023</a:t>
            </a:r>
          </a:p>
          <a:p>
            <a:pPr marL="332185" indent="-200025" defTabSz="678656">
              <a:spcBef>
                <a:spcPts val="450"/>
              </a:spcBef>
              <a:spcAft>
                <a:spcPts val="450"/>
              </a:spcAft>
              <a:buFont typeface="Arial" panose="020B0604020202020204" pitchFamily="34" charset="0"/>
              <a:buChar char="•"/>
            </a:pPr>
            <a:r>
              <a:rPr lang="fr-FR" sz="1400" dirty="0">
                <a:solidFill>
                  <a:srgbClr val="FF0000"/>
                </a:solidFill>
                <a:latin typeface="Marianne" panose="02000000000000000000" pitchFamily="2" charset="0"/>
                <a:ea typeface="Lucida Sans Unicode" panose="020B0602030504020204" pitchFamily="34" charset="0"/>
                <a:cs typeface="Lucida Sans Unicode" panose="020B0602030504020204" pitchFamily="34" charset="0"/>
              </a:rPr>
              <a:t>PEPR PREZODE :</a:t>
            </a:r>
            <a:r>
              <a:rPr lang="fr-FR" sz="1400" dirty="0">
                <a:latin typeface="Marianne" panose="02000000000000000000" pitchFamily="2" charset="0"/>
                <a:ea typeface="Lucida Sans Unicode" panose="020B0602030504020204" pitchFamily="34" charset="0"/>
                <a:cs typeface="Lucida Sans Unicode" panose="020B0602030504020204" pitchFamily="34" charset="0"/>
              </a:rPr>
              <a:t> INRAE-CIRAD-IRD – Facteurs de risque associés à l'émergence de maladies zoonotiques, mécanismes écologiques et épidémiologiques, atténuer ces émergences et les détecter au plus tôt - </a:t>
            </a:r>
            <a:r>
              <a:rPr lang="fr-FR" sz="1400" dirty="0">
                <a:solidFill>
                  <a:srgbClr val="FF0000"/>
                </a:solidFill>
                <a:latin typeface="Marianne" panose="02000000000000000000" pitchFamily="2" charset="0"/>
              </a:rPr>
              <a:t>30M€</a:t>
            </a:r>
            <a:endParaRPr lang="fr-FR" sz="1400" dirty="0">
              <a:latin typeface="Marianne" panose="02000000000000000000" pitchFamily="2" charset="0"/>
              <a:ea typeface="Lucida Sans Unicode" panose="020B0602030504020204" pitchFamily="34" charset="0"/>
              <a:cs typeface="Lucida Sans Unicode" panose="020B0602030504020204" pitchFamily="34" charset="0"/>
            </a:endParaRPr>
          </a:p>
          <a:p>
            <a:pPr marL="332185" indent="-200025" defTabSz="678656">
              <a:spcBef>
                <a:spcPts val="450"/>
              </a:spcBef>
              <a:spcAft>
                <a:spcPts val="450"/>
              </a:spcAft>
              <a:buFont typeface="Arial" panose="020B0604020202020204" pitchFamily="34" charset="0"/>
              <a:buChar char="•"/>
            </a:pPr>
            <a:r>
              <a:rPr lang="fr-FR" sz="1400" dirty="0">
                <a:solidFill>
                  <a:srgbClr val="FF0000"/>
                </a:solidFill>
                <a:latin typeface="Marianne" panose="02000000000000000000" pitchFamily="2" charset="0"/>
                <a:ea typeface="Lucida Sans Unicode" panose="020B0602030504020204" pitchFamily="34" charset="0"/>
                <a:cs typeface="Lucida Sans Unicode" panose="020B0602030504020204" pitchFamily="34" charset="0"/>
              </a:rPr>
              <a:t>PEPR MIE </a:t>
            </a:r>
            <a:r>
              <a:rPr lang="fr-FR" sz="1400" dirty="0">
                <a:latin typeface="Marianne" panose="02000000000000000000" pitchFamily="2" charset="0"/>
                <a:ea typeface="Lucida Sans Unicode" panose="020B0602030504020204" pitchFamily="34" charset="0"/>
                <a:cs typeface="Lucida Sans Unicode" panose="020B0602030504020204" pitchFamily="34" charset="0"/>
              </a:rPr>
              <a:t>: ANRS-MIE - Processus moléculaires infections et transmission; prévoir, prévenir ou contrôler les phénomènes émergents; préparation et réponse aux épidémies, stratégies innovantes de santé publique ou développement d’innovations - </a:t>
            </a:r>
            <a:r>
              <a:rPr lang="fr-FR" sz="1400" dirty="0">
                <a:solidFill>
                  <a:srgbClr val="FF0000"/>
                </a:solidFill>
                <a:latin typeface="Marianne" panose="02000000000000000000" pitchFamily="2" charset="0"/>
              </a:rPr>
              <a:t>80 M€</a:t>
            </a:r>
            <a:endParaRPr lang="fr-FR" sz="1400" dirty="0">
              <a:latin typeface="Marianne" panose="02000000000000000000" pitchFamily="2" charset="0"/>
              <a:ea typeface="Lucida Sans Unicode" panose="020B0602030504020204" pitchFamily="34" charset="0"/>
              <a:cs typeface="Lucida Sans Unicode" panose="020B0602030504020204" pitchFamily="34" charset="0"/>
            </a:endParaRPr>
          </a:p>
          <a:p>
            <a:pPr marL="332185" indent="-200025" defTabSz="678656">
              <a:spcBef>
                <a:spcPts val="450"/>
              </a:spcBef>
              <a:spcAft>
                <a:spcPts val="450"/>
              </a:spcAft>
              <a:buFont typeface="Arial" panose="020B0604020202020204" pitchFamily="34" charset="0"/>
              <a:buChar char="•"/>
            </a:pPr>
            <a:r>
              <a:rPr lang="fr-FR" sz="1400" dirty="0">
                <a:solidFill>
                  <a:srgbClr val="0000FF"/>
                </a:solidFill>
                <a:latin typeface="Marianne" panose="02000000000000000000" pitchFamily="2" charset="0"/>
              </a:rPr>
              <a:t>Définition liste de pathogènes prioritaires évolutive </a:t>
            </a:r>
            <a:r>
              <a:rPr lang="fr-FR" sz="1400" dirty="0">
                <a:solidFill>
                  <a:srgbClr val="0000FF"/>
                </a:solidFill>
                <a:latin typeface="Marianne"/>
                <a:ea typeface="Lucida Sans Unicode" panose="020B0602030504020204" pitchFamily="34" charset="0"/>
                <a:cs typeface="Lucida Sans Unicode" panose="020B0602030504020204" pitchFamily="34" charset="0"/>
              </a:rPr>
              <a:t>: </a:t>
            </a:r>
            <a:r>
              <a:rPr lang="fr-FR" sz="1400" dirty="0">
                <a:latin typeface="Marianne"/>
                <a:ea typeface="Lucida Sans Unicode" panose="020B0602030504020204" pitchFamily="34" charset="0"/>
                <a:cs typeface="Lucida Sans Unicode" panose="020B0602030504020204" pitchFamily="34" charset="0"/>
              </a:rPr>
              <a:t>12 familles de virus, bactéries menaces biologiques - </a:t>
            </a:r>
            <a:r>
              <a:rPr lang="fr-FR" sz="1400" dirty="0">
                <a:solidFill>
                  <a:srgbClr val="FF0000"/>
                </a:solidFill>
                <a:latin typeface="Marianne"/>
                <a:ea typeface="Lucida Sans Unicode" panose="020B0602030504020204" pitchFamily="34" charset="0"/>
                <a:cs typeface="Lucida Sans Unicode" panose="020B0602030504020204" pitchFamily="34" charset="0"/>
              </a:rPr>
              <a:t>Pathogène X </a:t>
            </a:r>
            <a:r>
              <a:rPr lang="fr-FR" sz="1400" dirty="0">
                <a:latin typeface="Marianne"/>
                <a:ea typeface="Lucida Sans Unicode" panose="020B0602030504020204" pitchFamily="34" charset="0"/>
                <a:cs typeface="Lucida Sans Unicode" panose="020B0602030504020204" pitchFamily="34" charset="0"/>
              </a:rPr>
              <a:t>– pour guider les réponses aux AAP </a:t>
            </a:r>
          </a:p>
          <a:p>
            <a:pPr>
              <a:spcBef>
                <a:spcPts val="450"/>
              </a:spcBef>
              <a:spcAft>
                <a:spcPts val="450"/>
              </a:spcAft>
            </a:pPr>
            <a:r>
              <a:rPr lang="fr-FR" sz="1400" b="1" dirty="0">
                <a:solidFill>
                  <a:srgbClr val="0000FF"/>
                </a:solidFill>
                <a:latin typeface="Marianne" panose="02000000000000000000" pitchFamily="2" charset="0"/>
              </a:rPr>
              <a:t>Mesure 3 et 4 </a:t>
            </a:r>
            <a:r>
              <a:rPr lang="fr-FR" sz="1400" dirty="0">
                <a:solidFill>
                  <a:srgbClr val="0000FF"/>
                </a:solidFill>
                <a:latin typeface="Marianne" panose="02000000000000000000" pitchFamily="2" charset="0"/>
              </a:rPr>
              <a:t>: AAP Pré-maturation et maturation (soutien SATT/OTT) dont projets PEPR  -  </a:t>
            </a:r>
            <a:r>
              <a:rPr lang="fr-FR" sz="1400" dirty="0">
                <a:latin typeface="Marianne" panose="02000000000000000000" pitchFamily="2" charset="0"/>
              </a:rPr>
              <a:t>un consortium lauréat </a:t>
            </a:r>
            <a:r>
              <a:rPr lang="fr-FR" sz="1600" dirty="0">
                <a:solidFill>
                  <a:srgbClr val="FF0000"/>
                </a:solidFill>
                <a:latin typeface="Marianne" panose="02000000000000000000" pitchFamily="2" charset="0"/>
              </a:rPr>
              <a:t>- 20M€ </a:t>
            </a:r>
            <a:endParaRPr lang="fr-FR" sz="1600" dirty="0">
              <a:latin typeface="Marianne" panose="02000000000000000000" pitchFamily="2" charset="0"/>
            </a:endParaRPr>
          </a:p>
          <a:p>
            <a:pPr>
              <a:spcBef>
                <a:spcPts val="450"/>
              </a:spcBef>
              <a:spcAft>
                <a:spcPts val="450"/>
              </a:spcAft>
            </a:pPr>
            <a:r>
              <a:rPr lang="fr-FR" sz="1400" b="1" dirty="0">
                <a:latin typeface="Marianne" panose="02000000000000000000" pitchFamily="2" charset="0"/>
              </a:rPr>
              <a:t>Mesure 5 </a:t>
            </a:r>
            <a:r>
              <a:rPr lang="fr-FR" sz="1400" dirty="0">
                <a:latin typeface="Marianne" panose="02000000000000000000" pitchFamily="2" charset="0"/>
              </a:rPr>
              <a:t>: AAP recherche partenariale spécifique des MIE et NRBC, projets de maturation ambitieux</a:t>
            </a:r>
            <a:r>
              <a:rPr lang="fr-FR" sz="1400" dirty="0">
                <a:solidFill>
                  <a:srgbClr val="0000FF"/>
                </a:solidFill>
                <a:latin typeface="Marianne" panose="02000000000000000000" pitchFamily="2" charset="0"/>
              </a:rPr>
              <a:t> </a:t>
            </a:r>
            <a:r>
              <a:rPr lang="fr-FR" sz="1400" dirty="0">
                <a:solidFill>
                  <a:srgbClr val="FF0000"/>
                </a:solidFill>
                <a:latin typeface="Marianne" panose="02000000000000000000" pitchFamily="2" charset="0"/>
              </a:rPr>
              <a:t>– Lancement Mars 2023 – </a:t>
            </a:r>
            <a:r>
              <a:rPr lang="fr-FR" sz="1400" dirty="0" err="1">
                <a:solidFill>
                  <a:srgbClr val="FF0000"/>
                </a:solidFill>
                <a:latin typeface="Marianne" panose="02000000000000000000" pitchFamily="2" charset="0"/>
              </a:rPr>
              <a:t>Matchmaking</a:t>
            </a:r>
            <a:r>
              <a:rPr lang="fr-FR" sz="1400" dirty="0">
                <a:solidFill>
                  <a:srgbClr val="FF0000"/>
                </a:solidFill>
                <a:latin typeface="Marianne" panose="02000000000000000000" pitchFamily="2" charset="0"/>
              </a:rPr>
              <a:t> à venir – 200M€ (dont 66 M€ déjà engagés - AMI MIE – </a:t>
            </a:r>
            <a:r>
              <a:rPr lang="fr-FR" sz="1400" dirty="0">
                <a:latin typeface="Marianne" panose="02000000000000000000" pitchFamily="2" charset="0"/>
              </a:rPr>
              <a:t>15 projets + Projet Mab COVID) </a:t>
            </a:r>
            <a:endParaRPr lang="fr-FR" sz="1600" dirty="0">
              <a:latin typeface="Marianne" panose="02000000000000000000" pitchFamily="2" charset="0"/>
            </a:endParaRPr>
          </a:p>
          <a:p>
            <a:pPr>
              <a:spcBef>
                <a:spcPts val="450"/>
              </a:spcBef>
              <a:spcAft>
                <a:spcPts val="450"/>
              </a:spcAft>
            </a:pPr>
            <a:r>
              <a:rPr lang="fr-FR" sz="1400" b="1" dirty="0">
                <a:solidFill>
                  <a:srgbClr val="0000FF"/>
                </a:solidFill>
                <a:latin typeface="Marianne" panose="02000000000000000000" pitchFamily="2" charset="0"/>
              </a:rPr>
              <a:t>Mesure 6 </a:t>
            </a:r>
            <a:r>
              <a:rPr lang="fr-FR" sz="1400" dirty="0">
                <a:solidFill>
                  <a:srgbClr val="0000FF"/>
                </a:solidFill>
                <a:latin typeface="Marianne" panose="02000000000000000000" pitchFamily="2" charset="0"/>
              </a:rPr>
              <a:t>: Soutien aux plateformes de démonstration ou de validation de contre-mesures d’envergure nationale </a:t>
            </a:r>
            <a:r>
              <a:rPr lang="fr-FR" sz="1400" dirty="0">
                <a:solidFill>
                  <a:srgbClr val="FF0000"/>
                </a:solidFill>
                <a:latin typeface="Marianne" panose="02000000000000000000" pitchFamily="2" charset="0"/>
              </a:rPr>
              <a:t>– 1</a:t>
            </a:r>
            <a:r>
              <a:rPr lang="fr-FR" sz="1400" baseline="30000" dirty="0">
                <a:solidFill>
                  <a:srgbClr val="FF0000"/>
                </a:solidFill>
                <a:latin typeface="Marianne" panose="02000000000000000000" pitchFamily="2" charset="0"/>
              </a:rPr>
              <a:t>ère</a:t>
            </a:r>
            <a:r>
              <a:rPr lang="fr-FR" sz="1400" dirty="0">
                <a:solidFill>
                  <a:srgbClr val="FF0000"/>
                </a:solidFill>
                <a:latin typeface="Marianne" panose="02000000000000000000" pitchFamily="2" charset="0"/>
              </a:rPr>
              <a:t> phase en cours d’évaluation + AMI à venir S2 2023 – 100M€</a:t>
            </a:r>
            <a:endParaRPr lang="fr-FR" sz="1600" dirty="0">
              <a:solidFill>
                <a:srgbClr val="FF0000"/>
              </a:solidFill>
              <a:latin typeface="Marianne" panose="02000000000000000000" pitchFamily="2" charset="0"/>
            </a:endParaRPr>
          </a:p>
          <a:p>
            <a:pPr>
              <a:spcAft>
                <a:spcPts val="450"/>
              </a:spcAft>
            </a:pPr>
            <a:r>
              <a:rPr lang="fr-FR" sz="1350" b="1" dirty="0">
                <a:latin typeface="Marianne" panose="02000000000000000000" pitchFamily="2" charset="0"/>
              </a:rPr>
              <a:t>Mesure 7</a:t>
            </a:r>
            <a:r>
              <a:rPr lang="fr-FR" sz="1350" dirty="0">
                <a:latin typeface="Marianne" panose="02000000000000000000" pitchFamily="2" charset="0"/>
              </a:rPr>
              <a:t>: AAP Développement de filières de production souveraines de bout-en-bout, pouvant fonctionner en temps de crise – Liste de produits critiques dont contremesures MIE et NRBC </a:t>
            </a:r>
            <a:r>
              <a:rPr lang="fr-FR" sz="1350" dirty="0">
                <a:solidFill>
                  <a:srgbClr val="FF0000"/>
                </a:solidFill>
                <a:latin typeface="Marianne" panose="02000000000000000000" pitchFamily="2" charset="0"/>
              </a:rPr>
              <a:t>– 300M€ </a:t>
            </a:r>
          </a:p>
          <a:p>
            <a:pPr lvl="1">
              <a:spcAft>
                <a:spcPts val="450"/>
              </a:spcAft>
            </a:pPr>
            <a:r>
              <a:rPr lang="fr-FR" sz="1200" dirty="0">
                <a:solidFill>
                  <a:srgbClr val="FF0000"/>
                </a:solidFill>
                <a:latin typeface="Marianne" panose="02000000000000000000" pitchFamily="2" charset="0"/>
              </a:rPr>
              <a:t>1</a:t>
            </a:r>
            <a:r>
              <a:rPr lang="fr-FR" sz="1200" baseline="30000" dirty="0">
                <a:solidFill>
                  <a:srgbClr val="FF0000"/>
                </a:solidFill>
                <a:latin typeface="Marianne" panose="02000000000000000000" pitchFamily="2" charset="0"/>
              </a:rPr>
              <a:t>ère</a:t>
            </a:r>
            <a:r>
              <a:rPr lang="fr-FR" sz="1200" dirty="0">
                <a:solidFill>
                  <a:srgbClr val="FF0000"/>
                </a:solidFill>
                <a:latin typeface="Marianne" panose="02000000000000000000" pitchFamily="2" charset="0"/>
              </a:rPr>
              <a:t> relève : 2 projets financés – 2</a:t>
            </a:r>
            <a:r>
              <a:rPr lang="fr-FR" sz="1200" baseline="30000" dirty="0">
                <a:solidFill>
                  <a:srgbClr val="FF0000"/>
                </a:solidFill>
                <a:latin typeface="Marianne" panose="02000000000000000000" pitchFamily="2" charset="0"/>
              </a:rPr>
              <a:t>ème</a:t>
            </a:r>
            <a:r>
              <a:rPr lang="fr-FR" sz="1200" dirty="0">
                <a:solidFill>
                  <a:srgbClr val="FF0000"/>
                </a:solidFill>
                <a:latin typeface="Marianne" panose="02000000000000000000" pitchFamily="2" charset="0"/>
              </a:rPr>
              <a:t> relève en cours d’évaluation </a:t>
            </a:r>
          </a:p>
          <a:p>
            <a:pPr lvl="1">
              <a:spcAft>
                <a:spcPts val="450"/>
              </a:spcAft>
            </a:pPr>
            <a:r>
              <a:rPr lang="fr-FR" sz="1200" dirty="0">
                <a:solidFill>
                  <a:srgbClr val="FF0000"/>
                </a:solidFill>
                <a:latin typeface="Marianne" panose="02000000000000000000" pitchFamily="2" charset="0"/>
              </a:rPr>
              <a:t>Prochaine relève 9 mai et 19 septembre 2023, 9 janvier 2024</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Création, relocalisation ou renforcement de capacités de production, avec une composante innovation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Capacité de contribuer à la réponse à une crise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Effet sur sécurité sanitaire, autonomie stratégique de l’Etat et résilience en cas de crise ;</a:t>
            </a:r>
          </a:p>
          <a:p>
            <a:pPr marL="214313" indent="-214313">
              <a:spcAft>
                <a:spcPts val="450"/>
              </a:spcAft>
              <a:buFont typeface="Courier New" panose="02070309020205020404" pitchFamily="49" charset="0"/>
              <a:buChar char="o"/>
            </a:pPr>
            <a:r>
              <a:rPr lang="fr-FR" sz="1200" dirty="0">
                <a:latin typeface="Marianne" panose="02000000000000000000" pitchFamily="2" charset="0"/>
              </a:rPr>
              <a:t>Capacité d’augmenter les volumes de production si menace sanitaire : mobilisation fournisseurs ou capacités de stockage d’intrants et de composants disponibles à tout moment ;</a:t>
            </a:r>
            <a:endParaRPr lang="fr-FR" sz="1650" dirty="0">
              <a:solidFill>
                <a:srgbClr val="FF0000"/>
              </a:solidFill>
              <a:latin typeface="Marianne" panose="02000000000000000000" pitchFamily="2" charset="0"/>
            </a:endParaRPr>
          </a:p>
          <a:p>
            <a:pPr>
              <a:spcAft>
                <a:spcPts val="450"/>
              </a:spcAft>
            </a:pPr>
            <a:endParaRPr lang="fr-FR" sz="1650" b="1" dirty="0">
              <a:solidFill>
                <a:srgbClr val="FF0000"/>
              </a:solidFill>
              <a:latin typeface="Marianne" panose="02000000000000000000" pitchFamily="2" charset="0"/>
            </a:endParaRPr>
          </a:p>
          <a:p>
            <a:pPr>
              <a:spcAft>
                <a:spcPts val="450"/>
              </a:spcAft>
            </a:pPr>
            <a:r>
              <a:rPr lang="fr-FR" sz="1350" b="1" dirty="0">
                <a:solidFill>
                  <a:srgbClr val="0000FF"/>
                </a:solidFill>
                <a:latin typeface="Marianne" panose="02000000000000000000" pitchFamily="2" charset="0"/>
              </a:rPr>
              <a:t>Mesure 8 </a:t>
            </a:r>
            <a:r>
              <a:rPr lang="fr-FR" sz="1350" dirty="0">
                <a:solidFill>
                  <a:srgbClr val="0000FF"/>
                </a:solidFill>
                <a:latin typeface="Marianne" panose="02000000000000000000" pitchFamily="2" charset="0"/>
              </a:rPr>
              <a:t>: Définition d’une nouvelle politique de gestion dynamique des stocks stratégiques </a:t>
            </a:r>
            <a:r>
              <a:rPr lang="fr-FR" sz="1350" dirty="0">
                <a:latin typeface="Marianne" panose="02000000000000000000" pitchFamily="2" charset="0"/>
              </a:rPr>
              <a:t>en lien avec des </a:t>
            </a:r>
            <a:r>
              <a:rPr lang="fr-FR" sz="1350" dirty="0">
                <a:solidFill>
                  <a:srgbClr val="0000FF"/>
                </a:solidFill>
                <a:latin typeface="Marianne" panose="02000000000000000000" pitchFamily="2" charset="0"/>
              </a:rPr>
              <a:t>procédures d’achats publics </a:t>
            </a:r>
            <a:r>
              <a:rPr lang="fr-FR" sz="1350" dirty="0">
                <a:latin typeface="Marianne" panose="02000000000000000000" pitchFamily="2" charset="0"/>
              </a:rPr>
              <a:t>pour sécuriser les outils de production nationaux</a:t>
            </a:r>
          </a:p>
          <a:p>
            <a:pPr marL="214313" indent="-214313">
              <a:spcAft>
                <a:spcPts val="450"/>
              </a:spcAft>
              <a:buFont typeface="Courier New" panose="02070309020205020404" pitchFamily="49" charset="0"/>
              <a:buChar char="o"/>
            </a:pPr>
            <a:r>
              <a:rPr lang="fr-FR" sz="1200" dirty="0">
                <a:latin typeface="Marianne" panose="02000000000000000000" pitchFamily="2" charset="0"/>
                <a:ea typeface="Calibri" panose="020F0502020204030204" pitchFamily="34" charset="0"/>
              </a:rPr>
              <a:t>Nécessité d’anticiper l’acquisition, la bonne disposition, la gestion et l’exploitation de ces stocks en </a:t>
            </a:r>
            <a:r>
              <a:rPr lang="fr-FR" sz="1200" dirty="0" err="1">
                <a:latin typeface="Marianne" panose="02000000000000000000" pitchFamily="2" charset="0"/>
                <a:ea typeface="Calibri" panose="020F0502020204030204" pitchFamily="34" charset="0"/>
              </a:rPr>
              <a:t>inter-crise</a:t>
            </a:r>
            <a:r>
              <a:rPr lang="fr-FR" sz="1200" dirty="0">
                <a:latin typeface="Marianne" panose="02000000000000000000" pitchFamily="2" charset="0"/>
                <a:ea typeface="Calibri" panose="020F0502020204030204" pitchFamily="34" charset="0"/>
              </a:rPr>
              <a:t>.</a:t>
            </a:r>
          </a:p>
          <a:p>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10</a:t>
            </a:fld>
            <a:endParaRPr lang="fr-F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81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instagram.com/gouvernementfr/" TargetMode="External"/><Relationship Id="rId3" Type="http://schemas.openxmlformats.org/officeDocument/2006/relationships/image" Target="../media/image6.png"/><Relationship Id="rId7" Type="http://schemas.openxmlformats.org/officeDocument/2006/relationships/hyperlink" Target="https://www.linkedin.com/groups/12732443/" TargetMode="External"/><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hyperlink" Target="https://mobile.twitter.com/BrunoBonnellOff"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spTree>
      <p:nvGrpSpPr>
        <p:cNvPr id="1" name="Shape 18"/>
        <p:cNvGrpSpPr/>
        <p:nvPr/>
      </p:nvGrpSpPr>
      <p:grpSpPr>
        <a:xfrm>
          <a:off x="0" y="0"/>
          <a:ext cx="0" cy="0"/>
          <a:chOff x="0" y="0"/>
          <a:chExt cx="0" cy="0"/>
        </a:xfrm>
      </p:grpSpPr>
      <p:pic>
        <p:nvPicPr>
          <p:cNvPr id="19" name="Google Shape;19;p71" descr="Une image contenant nature, lumière, objet d’extérieur, ciel nocturne&#10;&#10;Description générée automatiquement"/>
          <p:cNvPicPr preferRelativeResize="0"/>
          <p:nvPr/>
        </p:nvPicPr>
        <p:blipFill rotWithShape="1">
          <a:blip r:embed="rId2">
            <a:alphaModFix/>
          </a:blip>
          <a:srcRect l="786" r="1" b="444"/>
          <a:stretch/>
        </p:blipFill>
        <p:spPr>
          <a:xfrm>
            <a:off x="369888" y="1073596"/>
            <a:ext cx="8774112" cy="3711129"/>
          </a:xfrm>
          <a:prstGeom prst="rect">
            <a:avLst/>
          </a:prstGeom>
          <a:noFill/>
          <a:ln>
            <a:noFill/>
          </a:ln>
        </p:spPr>
      </p:pic>
      <p:sp>
        <p:nvSpPr>
          <p:cNvPr id="20" name="Google Shape;20;p71"/>
          <p:cNvSpPr txBox="1">
            <a:spLocks noGrp="1"/>
          </p:cNvSpPr>
          <p:nvPr>
            <p:ph type="title"/>
          </p:nvPr>
        </p:nvSpPr>
        <p:spPr>
          <a:xfrm>
            <a:off x="2136790" y="2618355"/>
            <a:ext cx="6647210" cy="384721"/>
          </a:xfrm>
          <a:prstGeom prst="rect">
            <a:avLst/>
          </a:prstGeom>
          <a:noFill/>
          <a:ln w="9525" cap="flat" cmpd="sng">
            <a:solidFill>
              <a:schemeClr val="lt1"/>
            </a:solidFill>
            <a:prstDash val="solid"/>
            <a:round/>
            <a:headEnd type="none" w="sm" len="sm"/>
            <a:tailEnd type="none" w="sm" len="sm"/>
          </a:ln>
        </p:spPr>
        <p:txBody>
          <a:bodyPr spcFirstLastPara="1" wrap="square" lIns="468000" tIns="0" rIns="0" bIns="0" anchor="ctr" anchorCtr="0">
            <a:spAutoFit/>
          </a:bodyPr>
          <a:lstStyle>
            <a:lvl1pPr lvl="0" algn="l">
              <a:lnSpc>
                <a:spcPct val="100000"/>
              </a:lnSpc>
              <a:spcBef>
                <a:spcPts val="0"/>
              </a:spcBef>
              <a:spcAft>
                <a:spcPts val="0"/>
              </a:spcAft>
              <a:buClr>
                <a:schemeClr val="lt1"/>
              </a:buClr>
              <a:buSzPts val="2500"/>
              <a:buFont typeface="Arial"/>
              <a:buNone/>
              <a:defRPr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1"/>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1"/>
          <p:cNvSpPr txBox="1">
            <a:spLocks noGrp="1"/>
          </p:cNvSpPr>
          <p:nvPr>
            <p:ph type="ftr" idx="11"/>
          </p:nvPr>
        </p:nvSpPr>
        <p:spPr>
          <a:xfrm>
            <a:off x="1584000" y="425701"/>
            <a:ext cx="720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1"/>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24" name="Google Shape;24;p71"/>
          <p:cNvPicPr preferRelativeResize="0"/>
          <p:nvPr/>
        </p:nvPicPr>
        <p:blipFill rotWithShape="1">
          <a:blip r:embed="rId3">
            <a:alphaModFix/>
          </a:blip>
          <a:srcRect/>
          <a:stretch/>
        </p:blipFill>
        <p:spPr>
          <a:xfrm>
            <a:off x="360000" y="237600"/>
            <a:ext cx="642608" cy="716400"/>
          </a:xfrm>
          <a:prstGeom prst="rect">
            <a:avLst/>
          </a:prstGeom>
          <a:noFill/>
          <a:ln>
            <a:noFill/>
          </a:ln>
        </p:spPr>
      </p:pic>
      <p:pic>
        <p:nvPicPr>
          <p:cNvPr id="25" name="Google Shape;25;p71"/>
          <p:cNvPicPr preferRelativeResize="0"/>
          <p:nvPr/>
        </p:nvPicPr>
        <p:blipFill rotWithShape="1">
          <a:blip r:embed="rId4">
            <a:alphaModFix/>
          </a:blip>
          <a:srcRect/>
          <a:stretch/>
        </p:blipFill>
        <p:spPr>
          <a:xfrm>
            <a:off x="721815" y="2355726"/>
            <a:ext cx="966189" cy="936000"/>
          </a:xfrm>
          <a:prstGeom prst="rect">
            <a:avLst/>
          </a:prstGeom>
          <a:noFill/>
          <a:ln>
            <a:noFill/>
          </a:ln>
        </p:spPr>
      </p:pic>
      <p:sp>
        <p:nvSpPr>
          <p:cNvPr id="26" name="Google Shape;26;p71"/>
          <p:cNvSpPr txBox="1">
            <a:spLocks noGrp="1"/>
          </p:cNvSpPr>
          <p:nvPr>
            <p:ph type="body" idx="1"/>
          </p:nvPr>
        </p:nvSpPr>
        <p:spPr>
          <a:xfrm>
            <a:off x="2627784" y="3323898"/>
            <a:ext cx="5688632" cy="12239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a:solidFill>
                  <a:schemeClr val="lt1"/>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14">
          <p15:clr>
            <a:srgbClr val="FBAE40"/>
          </p15:clr>
        </p15:guide>
        <p15:guide id="4" pos="2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pitre - v2">
  <p:cSld name="Chapitre - v2">
    <p:spTree>
      <p:nvGrpSpPr>
        <p:cNvPr id="1" name="Shape 112"/>
        <p:cNvGrpSpPr/>
        <p:nvPr/>
      </p:nvGrpSpPr>
      <p:grpSpPr>
        <a:xfrm>
          <a:off x="0" y="0"/>
          <a:ext cx="0" cy="0"/>
          <a:chOff x="0" y="0"/>
          <a:chExt cx="0" cy="0"/>
        </a:xfrm>
      </p:grpSpPr>
      <p:pic>
        <p:nvPicPr>
          <p:cNvPr id="113" name="Google Shape;113;p82"/>
          <p:cNvPicPr preferRelativeResize="0"/>
          <p:nvPr/>
        </p:nvPicPr>
        <p:blipFill rotWithShape="1">
          <a:blip r:embed="rId2">
            <a:alphaModFix/>
          </a:blip>
          <a:srcRect/>
          <a:stretch/>
        </p:blipFill>
        <p:spPr>
          <a:xfrm>
            <a:off x="0" y="705612"/>
            <a:ext cx="9144000" cy="4437888"/>
          </a:xfrm>
          <a:prstGeom prst="rect">
            <a:avLst/>
          </a:prstGeom>
          <a:noFill/>
          <a:ln>
            <a:noFill/>
          </a:ln>
        </p:spPr>
      </p:pic>
      <p:sp>
        <p:nvSpPr>
          <p:cNvPr id="114" name="Google Shape;114;p82"/>
          <p:cNvSpPr txBox="1">
            <a:spLocks noGrp="1"/>
          </p:cNvSpPr>
          <p:nvPr>
            <p:ph type="title"/>
          </p:nvPr>
        </p:nvSpPr>
        <p:spPr>
          <a:xfrm>
            <a:off x="359999" y="921657"/>
            <a:ext cx="8424000" cy="333619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AutoNum type="arabicPeriod"/>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82"/>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82"/>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82"/>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lvl="0" indent="0" algn="r">
              <a:spcBef>
                <a:spcPts val="0"/>
              </a:spcBef>
              <a:buNone/>
              <a:defRPr sz="700" b="1">
                <a:solidFill>
                  <a:schemeClr val="lt1"/>
                </a:solidFill>
                <a:latin typeface="Arial"/>
                <a:ea typeface="Arial"/>
                <a:cs typeface="Arial"/>
                <a:sym typeface="Arial"/>
              </a:defRPr>
            </a:lvl1pPr>
            <a:lvl2pPr marL="0" lvl="1" indent="0" algn="r">
              <a:spcBef>
                <a:spcPts val="0"/>
              </a:spcBef>
              <a:buNone/>
              <a:defRPr sz="700" b="1">
                <a:solidFill>
                  <a:schemeClr val="lt1"/>
                </a:solidFill>
                <a:latin typeface="Arial"/>
                <a:ea typeface="Arial"/>
                <a:cs typeface="Arial"/>
                <a:sym typeface="Arial"/>
              </a:defRPr>
            </a:lvl2pPr>
            <a:lvl3pPr marL="0" lvl="2" indent="0" algn="r">
              <a:spcBef>
                <a:spcPts val="0"/>
              </a:spcBef>
              <a:buNone/>
              <a:defRPr sz="700" b="1">
                <a:solidFill>
                  <a:schemeClr val="lt1"/>
                </a:solidFill>
                <a:latin typeface="Arial"/>
                <a:ea typeface="Arial"/>
                <a:cs typeface="Arial"/>
                <a:sym typeface="Arial"/>
              </a:defRPr>
            </a:lvl3pPr>
            <a:lvl4pPr marL="0" lvl="3" indent="0" algn="r">
              <a:spcBef>
                <a:spcPts val="0"/>
              </a:spcBef>
              <a:buNone/>
              <a:defRPr sz="700" b="1">
                <a:solidFill>
                  <a:schemeClr val="lt1"/>
                </a:solidFill>
                <a:latin typeface="Arial"/>
                <a:ea typeface="Arial"/>
                <a:cs typeface="Arial"/>
                <a:sym typeface="Arial"/>
              </a:defRPr>
            </a:lvl4pPr>
            <a:lvl5pPr marL="0" lvl="4" indent="0" algn="r">
              <a:spcBef>
                <a:spcPts val="0"/>
              </a:spcBef>
              <a:buNone/>
              <a:defRPr sz="700" b="1">
                <a:solidFill>
                  <a:schemeClr val="lt1"/>
                </a:solidFill>
                <a:latin typeface="Arial"/>
                <a:ea typeface="Arial"/>
                <a:cs typeface="Arial"/>
                <a:sym typeface="Arial"/>
              </a:defRPr>
            </a:lvl5pPr>
            <a:lvl6pPr marL="0" lvl="5" indent="0" algn="r">
              <a:spcBef>
                <a:spcPts val="0"/>
              </a:spcBef>
              <a:buNone/>
              <a:defRPr sz="700" b="1">
                <a:solidFill>
                  <a:schemeClr val="lt1"/>
                </a:solidFill>
                <a:latin typeface="Arial"/>
                <a:ea typeface="Arial"/>
                <a:cs typeface="Arial"/>
                <a:sym typeface="Arial"/>
              </a:defRPr>
            </a:lvl6pPr>
            <a:lvl7pPr marL="0" lvl="6" indent="0" algn="r">
              <a:spcBef>
                <a:spcPts val="0"/>
              </a:spcBef>
              <a:buNone/>
              <a:defRPr sz="700" b="1">
                <a:solidFill>
                  <a:schemeClr val="lt1"/>
                </a:solidFill>
                <a:latin typeface="Arial"/>
                <a:ea typeface="Arial"/>
                <a:cs typeface="Arial"/>
                <a:sym typeface="Arial"/>
              </a:defRPr>
            </a:lvl7pPr>
            <a:lvl8pPr marL="0" lvl="7" indent="0" algn="r">
              <a:spcBef>
                <a:spcPts val="0"/>
              </a:spcBef>
              <a:buNone/>
              <a:defRPr sz="700" b="1">
                <a:solidFill>
                  <a:schemeClr val="lt1"/>
                </a:solidFill>
                <a:latin typeface="Arial"/>
                <a:ea typeface="Arial"/>
                <a:cs typeface="Arial"/>
                <a:sym typeface="Arial"/>
              </a:defRPr>
            </a:lvl8pPr>
            <a:lvl9pPr marL="0" lvl="8" indent="0" algn="r">
              <a:spcBef>
                <a:spcPts val="0"/>
              </a:spcBef>
              <a:buNone/>
              <a:defRPr sz="7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cxnSp>
        <p:nvCxnSpPr>
          <p:cNvPr id="118" name="Google Shape;118;p82"/>
          <p:cNvCxnSpPr/>
          <p:nvPr/>
        </p:nvCxnSpPr>
        <p:spPr>
          <a:xfrm>
            <a:off x="360000" y="4784400"/>
            <a:ext cx="8424000" cy="0"/>
          </a:xfrm>
          <a:prstGeom prst="straightConnector1">
            <a:avLst/>
          </a:prstGeom>
          <a:noFill/>
          <a:ln w="952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26650296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pitre - v3">
  <p:cSld name="Chapitre - v3">
    <p:spTree>
      <p:nvGrpSpPr>
        <p:cNvPr id="1" name="Shape 119"/>
        <p:cNvGrpSpPr/>
        <p:nvPr/>
      </p:nvGrpSpPr>
      <p:grpSpPr>
        <a:xfrm>
          <a:off x="0" y="0"/>
          <a:ext cx="0" cy="0"/>
          <a:chOff x="0" y="0"/>
          <a:chExt cx="0" cy="0"/>
        </a:xfrm>
      </p:grpSpPr>
      <p:pic>
        <p:nvPicPr>
          <p:cNvPr id="120" name="Google Shape;120;p83"/>
          <p:cNvPicPr preferRelativeResize="0"/>
          <p:nvPr/>
        </p:nvPicPr>
        <p:blipFill rotWithShape="1">
          <a:blip r:embed="rId2">
            <a:alphaModFix/>
          </a:blip>
          <a:srcRect l="113" r="114"/>
          <a:stretch/>
        </p:blipFill>
        <p:spPr>
          <a:xfrm>
            <a:off x="1" y="704700"/>
            <a:ext cx="9143999" cy="4438800"/>
          </a:xfrm>
          <a:prstGeom prst="rect">
            <a:avLst/>
          </a:prstGeom>
          <a:noFill/>
          <a:ln>
            <a:noFill/>
          </a:ln>
        </p:spPr>
      </p:pic>
      <p:sp>
        <p:nvSpPr>
          <p:cNvPr id="121" name="Google Shape;121;p83"/>
          <p:cNvSpPr txBox="1">
            <a:spLocks noGrp="1"/>
          </p:cNvSpPr>
          <p:nvPr>
            <p:ph type="title"/>
          </p:nvPr>
        </p:nvSpPr>
        <p:spPr>
          <a:xfrm>
            <a:off x="359999" y="921600"/>
            <a:ext cx="8424000" cy="33372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AutoNum type="arabicPeriod"/>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83"/>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3" name="Google Shape;123;p83"/>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4" name="Google Shape;124;p83"/>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lvl="0" indent="0" algn="r">
              <a:spcBef>
                <a:spcPts val="0"/>
              </a:spcBef>
              <a:buNone/>
              <a:defRPr sz="700" b="1">
                <a:solidFill>
                  <a:schemeClr val="lt1"/>
                </a:solidFill>
                <a:latin typeface="Arial"/>
                <a:ea typeface="Arial"/>
                <a:cs typeface="Arial"/>
                <a:sym typeface="Arial"/>
              </a:defRPr>
            </a:lvl1pPr>
            <a:lvl2pPr marL="0" lvl="1" indent="0" algn="r">
              <a:spcBef>
                <a:spcPts val="0"/>
              </a:spcBef>
              <a:buNone/>
              <a:defRPr sz="700" b="1">
                <a:solidFill>
                  <a:schemeClr val="lt1"/>
                </a:solidFill>
                <a:latin typeface="Arial"/>
                <a:ea typeface="Arial"/>
                <a:cs typeface="Arial"/>
                <a:sym typeface="Arial"/>
              </a:defRPr>
            </a:lvl2pPr>
            <a:lvl3pPr marL="0" lvl="2" indent="0" algn="r">
              <a:spcBef>
                <a:spcPts val="0"/>
              </a:spcBef>
              <a:buNone/>
              <a:defRPr sz="700" b="1">
                <a:solidFill>
                  <a:schemeClr val="lt1"/>
                </a:solidFill>
                <a:latin typeface="Arial"/>
                <a:ea typeface="Arial"/>
                <a:cs typeface="Arial"/>
                <a:sym typeface="Arial"/>
              </a:defRPr>
            </a:lvl3pPr>
            <a:lvl4pPr marL="0" lvl="3" indent="0" algn="r">
              <a:spcBef>
                <a:spcPts val="0"/>
              </a:spcBef>
              <a:buNone/>
              <a:defRPr sz="700" b="1">
                <a:solidFill>
                  <a:schemeClr val="lt1"/>
                </a:solidFill>
                <a:latin typeface="Arial"/>
                <a:ea typeface="Arial"/>
                <a:cs typeface="Arial"/>
                <a:sym typeface="Arial"/>
              </a:defRPr>
            </a:lvl4pPr>
            <a:lvl5pPr marL="0" lvl="4" indent="0" algn="r">
              <a:spcBef>
                <a:spcPts val="0"/>
              </a:spcBef>
              <a:buNone/>
              <a:defRPr sz="700" b="1">
                <a:solidFill>
                  <a:schemeClr val="lt1"/>
                </a:solidFill>
                <a:latin typeface="Arial"/>
                <a:ea typeface="Arial"/>
                <a:cs typeface="Arial"/>
                <a:sym typeface="Arial"/>
              </a:defRPr>
            </a:lvl5pPr>
            <a:lvl6pPr marL="0" lvl="5" indent="0" algn="r">
              <a:spcBef>
                <a:spcPts val="0"/>
              </a:spcBef>
              <a:buNone/>
              <a:defRPr sz="700" b="1">
                <a:solidFill>
                  <a:schemeClr val="lt1"/>
                </a:solidFill>
                <a:latin typeface="Arial"/>
                <a:ea typeface="Arial"/>
                <a:cs typeface="Arial"/>
                <a:sym typeface="Arial"/>
              </a:defRPr>
            </a:lvl6pPr>
            <a:lvl7pPr marL="0" lvl="6" indent="0" algn="r">
              <a:spcBef>
                <a:spcPts val="0"/>
              </a:spcBef>
              <a:buNone/>
              <a:defRPr sz="700" b="1">
                <a:solidFill>
                  <a:schemeClr val="lt1"/>
                </a:solidFill>
                <a:latin typeface="Arial"/>
                <a:ea typeface="Arial"/>
                <a:cs typeface="Arial"/>
                <a:sym typeface="Arial"/>
              </a:defRPr>
            </a:lvl7pPr>
            <a:lvl8pPr marL="0" lvl="7" indent="0" algn="r">
              <a:spcBef>
                <a:spcPts val="0"/>
              </a:spcBef>
              <a:buNone/>
              <a:defRPr sz="700" b="1">
                <a:solidFill>
                  <a:schemeClr val="lt1"/>
                </a:solidFill>
                <a:latin typeface="Arial"/>
                <a:ea typeface="Arial"/>
                <a:cs typeface="Arial"/>
                <a:sym typeface="Arial"/>
              </a:defRPr>
            </a:lvl8pPr>
            <a:lvl9pPr marL="0" lvl="8" indent="0" algn="r">
              <a:spcBef>
                <a:spcPts val="0"/>
              </a:spcBef>
              <a:buNone/>
              <a:defRPr sz="7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cxnSp>
        <p:nvCxnSpPr>
          <p:cNvPr id="125" name="Google Shape;125;p83"/>
          <p:cNvCxnSpPr/>
          <p:nvPr/>
        </p:nvCxnSpPr>
        <p:spPr>
          <a:xfrm>
            <a:off x="360000" y="4784400"/>
            <a:ext cx="8424000" cy="0"/>
          </a:xfrm>
          <a:prstGeom prst="straightConnector1">
            <a:avLst/>
          </a:prstGeom>
          <a:noFill/>
          <a:ln w="952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0722541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texte">
  <p:cSld name="1_Titre et texte">
    <p:spTree>
      <p:nvGrpSpPr>
        <p:cNvPr id="1" name="Shape 42"/>
        <p:cNvGrpSpPr/>
        <p:nvPr/>
      </p:nvGrpSpPr>
      <p:grpSpPr>
        <a:xfrm>
          <a:off x="0" y="0"/>
          <a:ext cx="0" cy="0"/>
          <a:chOff x="0" y="0"/>
          <a:chExt cx="0" cy="0"/>
        </a:xfrm>
      </p:grpSpPr>
      <p:sp>
        <p:nvSpPr>
          <p:cNvPr id="43" name="Google Shape;43;p78"/>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8"/>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5" name="Google Shape;45;p78"/>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6" name="Google Shape;46;p78"/>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700"/>
              <a:buFont typeface="Arial"/>
              <a:buNone/>
              <a:defRPr sz="7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7" name="Google Shape;47;p78"/>
          <p:cNvSpPr txBox="1">
            <a:spLocks noGrp="1"/>
          </p:cNvSpPr>
          <p:nvPr>
            <p:ph type="body" idx="1"/>
          </p:nvPr>
        </p:nvSpPr>
        <p:spPr>
          <a:xfrm>
            <a:off x="358776" y="1413907"/>
            <a:ext cx="8424000" cy="45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500"/>
              <a:buNone/>
              <a:defRPr sz="1500" b="1">
                <a:solidFill>
                  <a:schemeClr val="accent3"/>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78"/>
          <p:cNvSpPr txBox="1">
            <a:spLocks noGrp="1"/>
          </p:cNvSpPr>
          <p:nvPr>
            <p:ph type="body" idx="2"/>
          </p:nvPr>
        </p:nvSpPr>
        <p:spPr>
          <a:xfrm>
            <a:off x="358776" y="1893600"/>
            <a:ext cx="8424862" cy="27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avec image">
  <p:cSld name="Titre et contenu avec image">
    <p:spTree>
      <p:nvGrpSpPr>
        <p:cNvPr id="1" name="Shape 49"/>
        <p:cNvGrpSpPr/>
        <p:nvPr/>
      </p:nvGrpSpPr>
      <p:grpSpPr>
        <a:xfrm>
          <a:off x="0" y="0"/>
          <a:ext cx="0" cy="0"/>
          <a:chOff x="0" y="0"/>
          <a:chExt cx="0" cy="0"/>
        </a:xfrm>
      </p:grpSpPr>
      <p:sp>
        <p:nvSpPr>
          <p:cNvPr id="50" name="Google Shape;50;p93"/>
          <p:cNvSpPr>
            <a:spLocks noGrp="1"/>
          </p:cNvSpPr>
          <p:nvPr>
            <p:ph type="pic" idx="2"/>
          </p:nvPr>
        </p:nvSpPr>
        <p:spPr>
          <a:xfrm>
            <a:off x="3319201" y="1435396"/>
            <a:ext cx="5824799" cy="3152370"/>
          </a:xfrm>
          <a:prstGeom prst="rect">
            <a:avLst/>
          </a:prstGeom>
          <a:noFill/>
          <a:ln>
            <a:noFill/>
          </a:ln>
        </p:spPr>
      </p:sp>
      <p:sp>
        <p:nvSpPr>
          <p:cNvPr id="51" name="Google Shape;51;p93"/>
          <p:cNvSpPr txBox="1">
            <a:spLocks noGrp="1"/>
          </p:cNvSpPr>
          <p:nvPr>
            <p:ph type="body" idx="1"/>
          </p:nvPr>
        </p:nvSpPr>
        <p:spPr>
          <a:xfrm>
            <a:off x="405000" y="1435396"/>
            <a:ext cx="2505600" cy="315237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304800" algn="l">
              <a:lnSpc>
                <a:spcPct val="100000"/>
              </a:lnSpc>
              <a:spcBef>
                <a:spcPts val="600"/>
              </a:spcBef>
              <a:spcAft>
                <a:spcPts val="0"/>
              </a:spcAft>
              <a:buSzPts val="1200"/>
              <a:buChar char="•"/>
              <a:defRPr/>
            </a:lvl2pPr>
            <a:lvl3pPr marL="1371600" lvl="2" indent="-292100" algn="l">
              <a:lnSpc>
                <a:spcPct val="100000"/>
              </a:lnSpc>
              <a:spcBef>
                <a:spcPts val="600"/>
              </a:spcBef>
              <a:spcAft>
                <a:spcPts val="0"/>
              </a:spcAft>
              <a:buSzPts val="1000"/>
              <a:buChar char="▪"/>
              <a:defRPr/>
            </a:lvl3pPr>
            <a:lvl4pPr marL="1828800" lvl="3" indent="-279400" algn="l">
              <a:lnSpc>
                <a:spcPct val="100000"/>
              </a:lnSpc>
              <a:spcBef>
                <a:spcPts val="100"/>
              </a:spcBef>
              <a:spcAft>
                <a:spcPts val="0"/>
              </a:spcAft>
              <a:buSzPts val="800"/>
              <a:buChar char="•"/>
              <a:defRPr/>
            </a:lvl4pPr>
            <a:lvl5pPr marL="2286000" lvl="4" indent="-273050" algn="l">
              <a:lnSpc>
                <a:spcPct val="100000"/>
              </a:lnSpc>
              <a:spcBef>
                <a:spcPts val="100"/>
              </a:spcBef>
              <a:spcAft>
                <a:spcPts val="0"/>
              </a:spcAft>
              <a:buSzPts val="7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2" name="Google Shape;52;p93"/>
          <p:cNvSpPr txBox="1">
            <a:spLocks noGrp="1"/>
          </p:cNvSpPr>
          <p:nvPr>
            <p:ph type="title"/>
          </p:nvPr>
        </p:nvSpPr>
        <p:spPr>
          <a:xfrm>
            <a:off x="405000" y="405001"/>
            <a:ext cx="6721014" cy="55193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5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3"/>
          <p:cNvSpPr txBox="1">
            <a:spLocks noGrp="1"/>
          </p:cNvSpPr>
          <p:nvPr>
            <p:ph type="dt" idx="10"/>
          </p:nvPr>
        </p:nvSpPr>
        <p:spPr>
          <a:xfrm>
            <a:off x="6280883" y="4883292"/>
            <a:ext cx="2057400" cy="11541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3"/>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3"/>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spcAft>
                <a:spcPts val="0"/>
              </a:spcAft>
              <a:buSzPts val="700"/>
              <a:buNone/>
              <a:defRPr/>
            </a:lvl1pPr>
            <a:lvl2pPr marL="0" lvl="1" indent="0" algn="r">
              <a:lnSpc>
                <a:spcPct val="100000"/>
              </a:lnSpc>
              <a:spcBef>
                <a:spcPts val="0"/>
              </a:spcBef>
              <a:spcAft>
                <a:spcPts val="0"/>
              </a:spcAft>
              <a:buSzPts val="700"/>
              <a:buNone/>
              <a:defRPr/>
            </a:lvl2pPr>
            <a:lvl3pPr marL="0" lvl="2" indent="0" algn="r">
              <a:lnSpc>
                <a:spcPct val="100000"/>
              </a:lnSpc>
              <a:spcBef>
                <a:spcPts val="0"/>
              </a:spcBef>
              <a:spcAft>
                <a:spcPts val="0"/>
              </a:spcAft>
              <a:buSzPts val="700"/>
              <a:buNone/>
              <a:defRPr/>
            </a:lvl3pPr>
            <a:lvl4pPr marL="0" lvl="3" indent="0" algn="r">
              <a:lnSpc>
                <a:spcPct val="100000"/>
              </a:lnSpc>
              <a:spcBef>
                <a:spcPts val="0"/>
              </a:spcBef>
              <a:spcAft>
                <a:spcPts val="0"/>
              </a:spcAft>
              <a:buSzPts val="700"/>
              <a:buNone/>
              <a:defRPr/>
            </a:lvl4pPr>
            <a:lvl5pPr marL="0" lvl="4" indent="0" algn="r">
              <a:lnSpc>
                <a:spcPct val="100000"/>
              </a:lnSpc>
              <a:spcBef>
                <a:spcPts val="0"/>
              </a:spcBef>
              <a:spcAft>
                <a:spcPts val="0"/>
              </a:spcAft>
              <a:buSzPts val="700"/>
              <a:buNone/>
              <a:defRPr/>
            </a:lvl5pPr>
            <a:lvl6pPr marL="0" lvl="5" indent="0" algn="r">
              <a:lnSpc>
                <a:spcPct val="100000"/>
              </a:lnSpc>
              <a:spcBef>
                <a:spcPts val="0"/>
              </a:spcBef>
              <a:spcAft>
                <a:spcPts val="0"/>
              </a:spcAft>
              <a:buSzPts val="700"/>
              <a:buNone/>
              <a:defRPr/>
            </a:lvl6pPr>
            <a:lvl7pPr marL="0" lvl="6" indent="0" algn="r">
              <a:lnSpc>
                <a:spcPct val="100000"/>
              </a:lnSpc>
              <a:spcBef>
                <a:spcPts val="0"/>
              </a:spcBef>
              <a:spcAft>
                <a:spcPts val="0"/>
              </a:spcAft>
              <a:buSzPts val="700"/>
              <a:buNone/>
              <a:defRPr/>
            </a:lvl7pPr>
            <a:lvl8pPr marL="0" lvl="7" indent="0" algn="r">
              <a:lnSpc>
                <a:spcPct val="100000"/>
              </a:lnSpc>
              <a:spcBef>
                <a:spcPts val="0"/>
              </a:spcBef>
              <a:spcAft>
                <a:spcPts val="0"/>
              </a:spcAft>
              <a:buSzPts val="700"/>
              <a:buNone/>
              <a:defRPr/>
            </a:lvl8pPr>
            <a:lvl9pPr marL="0" lvl="8" indent="0" algn="r">
              <a:lnSpc>
                <a:spcPct val="100000"/>
              </a:lnSpc>
              <a:spcBef>
                <a:spcPts val="0"/>
              </a:spcBef>
              <a:spcAft>
                <a:spcPts val="0"/>
              </a:spcAft>
              <a:buSzPts val="700"/>
              <a:buNone/>
              <a:defRPr/>
            </a:lvl9pPr>
          </a:lstStyle>
          <a:p>
            <a:pPr marL="0" lvl="0" indent="0" algn="r" rtl="0">
              <a:spcBef>
                <a:spcPts val="0"/>
              </a:spcBef>
              <a:spcAft>
                <a:spcPts val="0"/>
              </a:spcAft>
              <a:buNone/>
            </a:pPr>
            <a:fld id="{00000000-1234-1234-1234-123412341234}" type="slidenum">
              <a:rPr lang="fr-FR"/>
              <a:t>‹N°›</a:t>
            </a:fld>
            <a:endParaRPr/>
          </a:p>
        </p:txBody>
      </p:sp>
      <p:sp>
        <p:nvSpPr>
          <p:cNvPr id="56" name="Google Shape;56;p93"/>
          <p:cNvSpPr txBox="1">
            <a:spLocks noGrp="1"/>
          </p:cNvSpPr>
          <p:nvPr>
            <p:ph type="body" idx="3"/>
          </p:nvPr>
        </p:nvSpPr>
        <p:spPr>
          <a:xfrm>
            <a:off x="405000" y="1007703"/>
            <a:ext cx="6721013" cy="20774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Font typeface="Arial"/>
              <a:buNone/>
              <a:defRPr sz="1350" b="1" cap="none">
                <a:solidFill>
                  <a:schemeClr val="accent2"/>
                </a:solidFill>
              </a:defRPr>
            </a:lvl1pPr>
            <a:lvl2pPr marL="914400" lvl="1" indent="-228600" algn="l">
              <a:lnSpc>
                <a:spcPct val="100000"/>
              </a:lnSpc>
              <a:spcBef>
                <a:spcPts val="0"/>
              </a:spcBef>
              <a:spcAft>
                <a:spcPts val="0"/>
              </a:spcAft>
              <a:buSzPts val="1200"/>
              <a:buFont typeface="Arial"/>
              <a:buNone/>
              <a:defRPr sz="1050" b="1"/>
            </a:lvl2pPr>
            <a:lvl3pPr marL="1371600" lvl="2" indent="-228600" algn="l">
              <a:lnSpc>
                <a:spcPct val="100000"/>
              </a:lnSpc>
              <a:spcBef>
                <a:spcPts val="0"/>
              </a:spcBef>
              <a:spcAft>
                <a:spcPts val="0"/>
              </a:spcAft>
              <a:buSzPts val="1000"/>
              <a:buFont typeface="Arial"/>
              <a:buNone/>
              <a:defRPr sz="1050" b="1"/>
            </a:lvl3pPr>
            <a:lvl4pPr marL="1828800" lvl="3" indent="-228600" algn="l">
              <a:lnSpc>
                <a:spcPct val="100000"/>
              </a:lnSpc>
              <a:spcBef>
                <a:spcPts val="0"/>
              </a:spcBef>
              <a:spcAft>
                <a:spcPts val="0"/>
              </a:spcAft>
              <a:buSzPts val="800"/>
              <a:buFont typeface="Arial"/>
              <a:buNone/>
              <a:defRPr sz="1050" b="1"/>
            </a:lvl4pPr>
            <a:lvl5pPr marL="2286000" lvl="4" indent="-228600" algn="l">
              <a:lnSpc>
                <a:spcPct val="100000"/>
              </a:lnSpc>
              <a:spcBef>
                <a:spcPts val="0"/>
              </a:spcBef>
              <a:spcAft>
                <a:spcPts val="0"/>
              </a:spcAft>
              <a:buSzPts val="700"/>
              <a:buFont typeface="Arial"/>
              <a:buNone/>
              <a:defRPr sz="1050" b="1"/>
            </a:lvl5pPr>
            <a:lvl6pPr marL="2743200" lvl="5" indent="-228600" algn="l">
              <a:lnSpc>
                <a:spcPct val="100000"/>
              </a:lnSpc>
              <a:spcBef>
                <a:spcPts val="0"/>
              </a:spcBef>
              <a:spcAft>
                <a:spcPts val="0"/>
              </a:spcAft>
              <a:buSzPts val="2000"/>
              <a:buNone/>
              <a:defRPr sz="1050" b="1"/>
            </a:lvl6pPr>
            <a:lvl7pPr marL="3200400" lvl="6" indent="-228600" algn="l">
              <a:lnSpc>
                <a:spcPct val="100000"/>
              </a:lnSpc>
              <a:spcBef>
                <a:spcPts val="0"/>
              </a:spcBef>
              <a:spcAft>
                <a:spcPts val="0"/>
              </a:spcAft>
              <a:buSzPts val="2000"/>
              <a:buNone/>
              <a:defRPr sz="1050" b="1"/>
            </a:lvl7pPr>
            <a:lvl8pPr marL="3657600" lvl="7" indent="-228600" algn="l">
              <a:lnSpc>
                <a:spcPct val="100000"/>
              </a:lnSpc>
              <a:spcBef>
                <a:spcPts val="0"/>
              </a:spcBef>
              <a:spcAft>
                <a:spcPts val="0"/>
              </a:spcAft>
              <a:buSzPts val="2000"/>
              <a:buNone/>
              <a:defRPr sz="1050" b="1"/>
            </a:lvl8pPr>
            <a:lvl9pPr marL="4114800" lvl="8" indent="-228600" algn="l">
              <a:lnSpc>
                <a:spcPct val="100000"/>
              </a:lnSpc>
              <a:spcBef>
                <a:spcPts val="0"/>
              </a:spcBef>
              <a:spcAft>
                <a:spcPts val="0"/>
              </a:spcAft>
              <a:buSzPts val="2000"/>
              <a:buNone/>
              <a:defRPr sz="105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ernière">
  <p:cSld name="Dernière">
    <p:spTree>
      <p:nvGrpSpPr>
        <p:cNvPr id="1" name="Shape 57"/>
        <p:cNvGrpSpPr/>
        <p:nvPr/>
      </p:nvGrpSpPr>
      <p:grpSpPr>
        <a:xfrm>
          <a:off x="0" y="0"/>
          <a:ext cx="0" cy="0"/>
          <a:chOff x="0" y="0"/>
          <a:chExt cx="0" cy="0"/>
        </a:xfrm>
      </p:grpSpPr>
      <p:pic>
        <p:nvPicPr>
          <p:cNvPr id="58" name="Google Shape;58;p81" descr="Une image contenant nature, ciel nocturne&#10;&#10;Description générée automatiquement"/>
          <p:cNvPicPr preferRelativeResize="0"/>
          <p:nvPr/>
        </p:nvPicPr>
        <p:blipFill rotWithShape="1">
          <a:blip r:embed="rId2">
            <a:alphaModFix/>
          </a:blip>
          <a:srcRect l="822" b="200"/>
          <a:stretch/>
        </p:blipFill>
        <p:spPr>
          <a:xfrm>
            <a:off x="369888" y="1073596"/>
            <a:ext cx="8774112" cy="3711128"/>
          </a:xfrm>
          <a:prstGeom prst="rect">
            <a:avLst/>
          </a:prstGeom>
          <a:noFill/>
          <a:ln>
            <a:noFill/>
          </a:ln>
        </p:spPr>
      </p:pic>
      <p:pic>
        <p:nvPicPr>
          <p:cNvPr id="59" name="Google Shape;59;p81"/>
          <p:cNvPicPr preferRelativeResize="0"/>
          <p:nvPr/>
        </p:nvPicPr>
        <p:blipFill rotWithShape="1">
          <a:blip r:embed="rId3">
            <a:alphaModFix/>
          </a:blip>
          <a:srcRect/>
          <a:stretch/>
        </p:blipFill>
        <p:spPr>
          <a:xfrm>
            <a:off x="3129010" y="2870204"/>
            <a:ext cx="190800" cy="190800"/>
          </a:xfrm>
          <a:prstGeom prst="rect">
            <a:avLst/>
          </a:prstGeom>
          <a:noFill/>
          <a:ln>
            <a:noFill/>
          </a:ln>
        </p:spPr>
      </p:pic>
      <p:sp>
        <p:nvSpPr>
          <p:cNvPr id="60" name="Google Shape;60;p81"/>
          <p:cNvSpPr txBox="1">
            <a:spLocks noGrp="1"/>
          </p:cNvSpPr>
          <p:nvPr>
            <p:ph type="title"/>
          </p:nvPr>
        </p:nvSpPr>
        <p:spPr>
          <a:xfrm>
            <a:off x="2136790" y="2424105"/>
            <a:ext cx="6647210" cy="797069"/>
          </a:xfrm>
          <a:prstGeom prst="rect">
            <a:avLst/>
          </a:prstGeom>
          <a:noFill/>
          <a:ln w="9525" cap="flat" cmpd="sng">
            <a:solidFill>
              <a:schemeClr val="lt1"/>
            </a:solidFill>
            <a:prstDash val="solid"/>
            <a:round/>
            <a:headEnd type="none" w="sm" len="sm"/>
            <a:tailEnd type="none" w="sm" len="sm"/>
          </a:ln>
        </p:spPr>
        <p:txBody>
          <a:bodyPr spcFirstLastPara="1" wrap="square" lIns="468000" tIns="144000" rIns="0" bIns="432000" anchor="t" anchorCtr="0">
            <a:spAutoFit/>
          </a:bodyPr>
          <a:lstStyle>
            <a:lvl1pPr lvl="0" algn="l">
              <a:lnSpc>
                <a:spcPct val="100000"/>
              </a:lnSpc>
              <a:spcBef>
                <a:spcPts val="0"/>
              </a:spcBef>
              <a:spcAft>
                <a:spcPts val="0"/>
              </a:spcAft>
              <a:buClr>
                <a:schemeClr val="lt1"/>
              </a:buClr>
              <a:buSzPts val="1400"/>
              <a:buFont typeface="Arial"/>
              <a:buNone/>
              <a:defRPr sz="14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1"/>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1"/>
          <p:cNvSpPr txBox="1">
            <a:spLocks noGrp="1"/>
          </p:cNvSpPr>
          <p:nvPr>
            <p:ph type="ftr" idx="11"/>
          </p:nvPr>
        </p:nvSpPr>
        <p:spPr>
          <a:xfrm>
            <a:off x="1584000" y="420258"/>
            <a:ext cx="720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1"/>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64" name="Google Shape;64;p81" descr="Une image contenant texte, clipart&#10;&#10;Description générée automatiquement"/>
          <p:cNvPicPr preferRelativeResize="0"/>
          <p:nvPr/>
        </p:nvPicPr>
        <p:blipFill rotWithShape="1">
          <a:blip r:embed="rId4">
            <a:alphaModFix/>
          </a:blip>
          <a:srcRect r="69997"/>
          <a:stretch/>
        </p:blipFill>
        <p:spPr>
          <a:xfrm>
            <a:off x="2611344" y="2857754"/>
            <a:ext cx="216024" cy="216610"/>
          </a:xfrm>
          <a:prstGeom prst="rect">
            <a:avLst/>
          </a:prstGeom>
          <a:noFill/>
          <a:ln>
            <a:noFill/>
          </a:ln>
        </p:spPr>
      </p:pic>
      <p:pic>
        <p:nvPicPr>
          <p:cNvPr id="65" name="Google Shape;65;p81"/>
          <p:cNvPicPr preferRelativeResize="0"/>
          <p:nvPr/>
        </p:nvPicPr>
        <p:blipFill rotWithShape="1">
          <a:blip r:embed="rId5">
            <a:alphaModFix/>
          </a:blip>
          <a:srcRect/>
          <a:stretch/>
        </p:blipFill>
        <p:spPr>
          <a:xfrm>
            <a:off x="360000" y="237600"/>
            <a:ext cx="642608" cy="716400"/>
          </a:xfrm>
          <a:prstGeom prst="rect">
            <a:avLst/>
          </a:prstGeom>
          <a:noFill/>
          <a:ln>
            <a:noFill/>
          </a:ln>
        </p:spPr>
      </p:pic>
      <p:pic>
        <p:nvPicPr>
          <p:cNvPr id="66" name="Google Shape;66;p81"/>
          <p:cNvPicPr preferRelativeResize="0"/>
          <p:nvPr/>
        </p:nvPicPr>
        <p:blipFill rotWithShape="1">
          <a:blip r:embed="rId6">
            <a:alphaModFix/>
          </a:blip>
          <a:srcRect/>
          <a:stretch/>
        </p:blipFill>
        <p:spPr>
          <a:xfrm>
            <a:off x="721815" y="2355726"/>
            <a:ext cx="966189" cy="936000"/>
          </a:xfrm>
          <a:prstGeom prst="rect">
            <a:avLst/>
          </a:prstGeom>
          <a:noFill/>
          <a:ln>
            <a:noFill/>
          </a:ln>
        </p:spPr>
      </p:pic>
      <p:pic>
        <p:nvPicPr>
          <p:cNvPr id="67" name="Google Shape;67;p81" descr="Une image contenant texte, clipart&#10;&#10;Description générée automatiquement"/>
          <p:cNvPicPr preferRelativeResize="0"/>
          <p:nvPr/>
        </p:nvPicPr>
        <p:blipFill rotWithShape="1">
          <a:blip r:embed="rId4">
            <a:alphaModFix/>
          </a:blip>
          <a:srcRect l="35004" r="34993"/>
          <a:stretch/>
        </p:blipFill>
        <p:spPr>
          <a:xfrm>
            <a:off x="2863372" y="2857754"/>
            <a:ext cx="216024" cy="216610"/>
          </a:xfrm>
          <a:prstGeom prst="rect">
            <a:avLst/>
          </a:prstGeom>
          <a:noFill/>
          <a:ln>
            <a:noFill/>
          </a:ln>
        </p:spPr>
      </p:pic>
      <p:sp>
        <p:nvSpPr>
          <p:cNvPr id="68" name="Google Shape;68;p81">
            <a:hlinkClick r:id="rId7"/>
          </p:cNvPr>
          <p:cNvSpPr/>
          <p:nvPr/>
        </p:nvSpPr>
        <p:spPr>
          <a:xfrm>
            <a:off x="3112666" y="2857753"/>
            <a:ext cx="216024" cy="21661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81">
            <a:hlinkClick r:id="rId8"/>
          </p:cNvPr>
          <p:cNvSpPr/>
          <p:nvPr/>
        </p:nvSpPr>
        <p:spPr>
          <a:xfrm>
            <a:off x="2863372" y="2857753"/>
            <a:ext cx="215944" cy="216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81">
            <a:hlinkClick r:id="rId9"/>
          </p:cNvPr>
          <p:cNvSpPr/>
          <p:nvPr/>
        </p:nvSpPr>
        <p:spPr>
          <a:xfrm>
            <a:off x="2610000" y="2859782"/>
            <a:ext cx="217288" cy="21458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textes sur 3 colonnes">
  <p:cSld name="Titre et textes sur 3 colonnes">
    <p:spTree>
      <p:nvGrpSpPr>
        <p:cNvPr id="1" name="Shape 71"/>
        <p:cNvGrpSpPr/>
        <p:nvPr/>
      </p:nvGrpSpPr>
      <p:grpSpPr>
        <a:xfrm>
          <a:off x="0" y="0"/>
          <a:ext cx="0" cy="0"/>
          <a:chOff x="0" y="0"/>
          <a:chExt cx="0" cy="0"/>
        </a:xfrm>
      </p:grpSpPr>
      <p:sp>
        <p:nvSpPr>
          <p:cNvPr id="72" name="Google Shape;72;p84"/>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4"/>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4"/>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4"/>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76" name="Google Shape;76;p84"/>
          <p:cNvSpPr txBox="1">
            <a:spLocks noGrp="1"/>
          </p:cNvSpPr>
          <p:nvPr>
            <p:ph type="body" idx="1"/>
          </p:nvPr>
        </p:nvSpPr>
        <p:spPr>
          <a:xfrm>
            <a:off x="358776" y="1893600"/>
            <a:ext cx="2520000" cy="27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84"/>
          <p:cNvSpPr txBox="1">
            <a:spLocks noGrp="1"/>
          </p:cNvSpPr>
          <p:nvPr>
            <p:ph type="body" idx="2"/>
          </p:nvPr>
        </p:nvSpPr>
        <p:spPr>
          <a:xfrm>
            <a:off x="3310776" y="1893600"/>
            <a:ext cx="2520000" cy="27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84"/>
          <p:cNvSpPr txBox="1">
            <a:spLocks noGrp="1"/>
          </p:cNvSpPr>
          <p:nvPr>
            <p:ph type="body" idx="3"/>
          </p:nvPr>
        </p:nvSpPr>
        <p:spPr>
          <a:xfrm>
            <a:off x="6262776" y="1893600"/>
            <a:ext cx="2520000" cy="27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84"/>
          <p:cNvSpPr txBox="1">
            <a:spLocks noGrp="1"/>
          </p:cNvSpPr>
          <p:nvPr>
            <p:ph type="body" idx="4"/>
          </p:nvPr>
        </p:nvSpPr>
        <p:spPr>
          <a:xfrm>
            <a:off x="358776" y="1413907"/>
            <a:ext cx="8424000" cy="45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500"/>
              <a:buNone/>
              <a:defRPr sz="1500" b="1">
                <a:solidFill>
                  <a:schemeClr val="accent3"/>
                </a:solidFill>
              </a:defRPr>
            </a:lvl1pPr>
            <a:lvl2pPr marL="914400" lvl="1" indent="-342900" algn="l">
              <a:lnSpc>
                <a:spcPct val="100000"/>
              </a:lnSpc>
              <a:spcBef>
                <a:spcPts val="6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texte avec visuel droite">
  <p:cSld name="1_Titre et texte avec visuel droite">
    <p:spTree>
      <p:nvGrpSpPr>
        <p:cNvPr id="1" name="Shape 80"/>
        <p:cNvGrpSpPr/>
        <p:nvPr/>
      </p:nvGrpSpPr>
      <p:grpSpPr>
        <a:xfrm>
          <a:off x="0" y="0"/>
          <a:ext cx="0" cy="0"/>
          <a:chOff x="0" y="0"/>
          <a:chExt cx="0" cy="0"/>
        </a:xfrm>
      </p:grpSpPr>
      <p:sp>
        <p:nvSpPr>
          <p:cNvPr id="81" name="Google Shape;81;p85"/>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5"/>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5"/>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85"/>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85" name="Google Shape;85;p85"/>
          <p:cNvSpPr>
            <a:spLocks noGrp="1"/>
          </p:cNvSpPr>
          <p:nvPr>
            <p:ph type="chart" idx="2"/>
          </p:nvPr>
        </p:nvSpPr>
        <p:spPr>
          <a:xfrm>
            <a:off x="360000" y="1563638"/>
            <a:ext cx="3924684" cy="3024237"/>
          </a:xfrm>
          <a:prstGeom prst="rect">
            <a:avLst/>
          </a:prstGeom>
          <a:noFill/>
          <a:ln>
            <a:noFill/>
          </a:ln>
        </p:spPr>
        <p:txBody>
          <a:bodyPr spcFirstLastPara="1" wrap="square" lIns="0" tIns="900000" rIns="0" bIns="0" anchor="ctr" anchorCtr="0">
            <a:noAutofit/>
          </a:bodyPr>
          <a:lstStyle>
            <a:lvl1pPr marR="0" lvl="0" algn="ctr" rtl="0">
              <a:lnSpc>
                <a:spcPct val="100000"/>
              </a:lnSpc>
              <a:spcBef>
                <a:spcPts val="0"/>
              </a:spcBef>
              <a:spcAft>
                <a:spcPts val="0"/>
              </a:spcAft>
              <a:buClr>
                <a:schemeClr val="lt1"/>
              </a:buClr>
              <a:buSzPts val="1000"/>
              <a:buFont typeface="Arial"/>
              <a:buNone/>
              <a:defRPr sz="1000" b="1"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000"/>
              <a:buFont typeface="Noto Sans Symbols"/>
              <a:buChar char="▪"/>
              <a:defRPr sz="1000" b="0" i="0" u="none" strike="noStrike" cap="none">
                <a:solidFill>
                  <a:schemeClr val="dk1"/>
                </a:solidFill>
                <a:latin typeface="Arial"/>
                <a:ea typeface="Arial"/>
                <a:cs typeface="Arial"/>
                <a:sym typeface="Arial"/>
              </a:defRPr>
            </a:lvl3pPr>
            <a:lvl4pPr marR="0" lvl="3" algn="l" rtl="0">
              <a:lnSpc>
                <a:spcPct val="100000"/>
              </a:lnSpc>
              <a:spcBef>
                <a:spcPts val="1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4pPr>
            <a:lvl5pPr marR="0" lvl="4" algn="l" rtl="0">
              <a:lnSpc>
                <a:spcPct val="100000"/>
              </a:lnSpc>
              <a:spcBef>
                <a:spcPts val="100"/>
              </a:spcBef>
              <a:spcAft>
                <a:spcPts val="0"/>
              </a:spcAft>
              <a:buClr>
                <a:schemeClr val="dk1"/>
              </a:buClr>
              <a:buSzPts val="700"/>
              <a:buFont typeface="Noto Sans Symbols"/>
              <a:buChar char="▪"/>
              <a:defRPr sz="7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85"/>
          <p:cNvSpPr>
            <a:spLocks noGrp="1"/>
          </p:cNvSpPr>
          <p:nvPr>
            <p:ph type="chart" idx="3"/>
          </p:nvPr>
        </p:nvSpPr>
        <p:spPr>
          <a:xfrm>
            <a:off x="4859315" y="1563638"/>
            <a:ext cx="3924684" cy="3024237"/>
          </a:xfrm>
          <a:prstGeom prst="rect">
            <a:avLst/>
          </a:prstGeom>
          <a:noFill/>
          <a:ln>
            <a:noFill/>
          </a:ln>
        </p:spPr>
        <p:txBody>
          <a:bodyPr spcFirstLastPara="1" wrap="square" lIns="0" tIns="900000" rIns="0" bIns="0" anchor="ctr" anchorCtr="0">
            <a:noAutofit/>
          </a:bodyPr>
          <a:lstStyle>
            <a:lvl1pPr marR="0" lvl="0" algn="ctr" rtl="0">
              <a:lnSpc>
                <a:spcPct val="100000"/>
              </a:lnSpc>
              <a:spcBef>
                <a:spcPts val="0"/>
              </a:spcBef>
              <a:spcAft>
                <a:spcPts val="0"/>
              </a:spcAft>
              <a:buClr>
                <a:schemeClr val="lt1"/>
              </a:buClr>
              <a:buSzPts val="1000"/>
              <a:buFont typeface="Arial"/>
              <a:buNone/>
              <a:defRPr sz="1000" b="1"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000"/>
              <a:buFont typeface="Noto Sans Symbols"/>
              <a:buChar char="▪"/>
              <a:defRPr sz="1000" b="0" i="0" u="none" strike="noStrike" cap="none">
                <a:solidFill>
                  <a:schemeClr val="dk1"/>
                </a:solidFill>
                <a:latin typeface="Arial"/>
                <a:ea typeface="Arial"/>
                <a:cs typeface="Arial"/>
                <a:sym typeface="Arial"/>
              </a:defRPr>
            </a:lvl3pPr>
            <a:lvl4pPr marR="0" lvl="3" algn="l" rtl="0">
              <a:lnSpc>
                <a:spcPct val="100000"/>
              </a:lnSpc>
              <a:spcBef>
                <a:spcPts val="1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4pPr>
            <a:lvl5pPr marR="0" lvl="4" algn="l" rtl="0">
              <a:lnSpc>
                <a:spcPct val="100000"/>
              </a:lnSpc>
              <a:spcBef>
                <a:spcPts val="100"/>
              </a:spcBef>
              <a:spcAft>
                <a:spcPts val="0"/>
              </a:spcAft>
              <a:buClr>
                <a:schemeClr val="dk1"/>
              </a:buClr>
              <a:buSzPts val="700"/>
              <a:buFont typeface="Noto Sans Symbols"/>
              <a:buChar char="▪"/>
              <a:defRPr sz="7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pic>
        <p:nvPicPr>
          <p:cNvPr id="3" name="Image 2" descr="Une image contenant nature, lumière, objet d’extérieur, ciel nocturne&#10;&#10;Description générée automatiquement">
            <a:extLst>
              <a:ext uri="{FF2B5EF4-FFF2-40B4-BE49-F238E27FC236}">
                <a16:creationId xmlns:a16="http://schemas.microsoft.com/office/drawing/2014/main" id="{BE591817-8203-832D-A7E5-2EB63E42EC45}"/>
              </a:ext>
            </a:extLst>
          </p:cNvPr>
          <p:cNvPicPr>
            <a:picLocks noChangeAspect="1"/>
          </p:cNvPicPr>
          <p:nvPr userDrawn="1"/>
        </p:nvPicPr>
        <p:blipFill rotWithShape="1">
          <a:blip r:embed="rId2"/>
          <a:srcRect l="786" r="1" b="445"/>
          <a:stretch/>
        </p:blipFill>
        <p:spPr bwMode="gray">
          <a:xfrm>
            <a:off x="369888" y="1073596"/>
            <a:ext cx="8774112" cy="3711129"/>
          </a:xfrm>
          <a:prstGeom prst="rect">
            <a:avLst/>
          </a:prstGeom>
        </p:spPr>
      </p:pic>
      <p:sp>
        <p:nvSpPr>
          <p:cNvPr id="7" name="Titre 6"/>
          <p:cNvSpPr>
            <a:spLocks noGrp="1"/>
          </p:cNvSpPr>
          <p:nvPr>
            <p:ph type="title" hasCustomPrompt="1"/>
          </p:nvPr>
        </p:nvSpPr>
        <p:spPr bwMode="gray">
          <a:xfrm>
            <a:off x="2136790" y="2618355"/>
            <a:ext cx="6647210" cy="384721"/>
          </a:xfrm>
          <a:custGeom>
            <a:avLst/>
            <a:gdLst>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6660272 w 6660272"/>
              <a:gd name="connsiteY0" fmla="*/ 792088 h 792088"/>
              <a:gd name="connsiteX1" fmla="*/ 0 w 6660272"/>
              <a:gd name="connsiteY1" fmla="*/ 792080 h 792088"/>
              <a:gd name="connsiteX2" fmla="*/ 0 w 6660272"/>
              <a:gd name="connsiteY2" fmla="*/ 8 h 792088"/>
              <a:gd name="connsiteX0" fmla="*/ 6660272 w 6660272"/>
              <a:gd name="connsiteY0" fmla="*/ 792088 h 792088"/>
              <a:gd name="connsiteX1" fmla="*/ 0 w 6660272"/>
              <a:gd name="connsiteY1" fmla="*/ 792080 h 792088"/>
              <a:gd name="connsiteX2" fmla="*/ 0 w 6660272"/>
              <a:gd name="connsiteY2" fmla="*/ 8 h 792088"/>
              <a:gd name="connsiteX3" fmla="*/ 6660272 w 6660272"/>
              <a:gd name="connsiteY3" fmla="*/ 0 h 792088"/>
              <a:gd name="connsiteX4" fmla="*/ 6660272 w 6660272"/>
              <a:gd name="connsiteY4" fmla="*/ 792088 h 792088"/>
              <a:gd name="connsiteX0" fmla="*/ 0 w 6660272"/>
              <a:gd name="connsiteY0" fmla="*/ 792080 h 792088"/>
              <a:gd name="connsiteX1" fmla="*/ 0 w 6660272"/>
              <a:gd name="connsiteY1" fmla="*/ 8 h 792088"/>
            </a:gdLst>
            <a:ahLst/>
            <a:cxnLst>
              <a:cxn ang="0">
                <a:pos x="connsiteX0" y="connsiteY0"/>
              </a:cxn>
              <a:cxn ang="0">
                <a:pos x="connsiteX1" y="connsiteY1"/>
              </a:cxn>
            </a:cxnLst>
            <a:rect l="l" t="t" r="r" b="b"/>
            <a:pathLst>
              <a:path w="6660272" h="792088" stroke="0" extrusionOk="0">
                <a:moveTo>
                  <a:pt x="6660272" y="792088"/>
                </a:moveTo>
                <a:lnTo>
                  <a:pt x="0" y="792080"/>
                </a:lnTo>
                <a:lnTo>
                  <a:pt x="0" y="8"/>
                </a:lnTo>
                <a:cubicBezTo>
                  <a:pt x="0" y="4"/>
                  <a:pt x="2981905" y="0"/>
                  <a:pt x="6660272" y="0"/>
                </a:cubicBezTo>
                <a:lnTo>
                  <a:pt x="6660272" y="792088"/>
                </a:lnTo>
                <a:close/>
              </a:path>
              <a:path w="6660272" h="792088" fill="none">
                <a:moveTo>
                  <a:pt x="0" y="792080"/>
                </a:moveTo>
                <a:lnTo>
                  <a:pt x="0" y="8"/>
                </a:lnTo>
              </a:path>
            </a:pathLst>
          </a:custGeom>
          <a:ln w="6350">
            <a:solidFill>
              <a:schemeClr val="bg1"/>
            </a:solidFill>
          </a:ln>
        </p:spPr>
        <p:txBody>
          <a:bodyPr lIns="468000" anchor="ctr" anchorCtr="0">
            <a:spAutoFit/>
          </a:bodyPr>
          <a:lstStyle>
            <a:lvl1pPr>
              <a:lnSpc>
                <a:spcPct val="100000"/>
              </a:lnSpc>
              <a:defRPr b="0">
                <a:solidFill>
                  <a:schemeClr val="bg1"/>
                </a:solidFill>
                <a:latin typeface="Marianne Medium" panose="02000000000000000000" pitchFamily="50" charset="0"/>
              </a:defRPr>
            </a:lvl1pPr>
          </a:lstStyle>
          <a:p>
            <a:r>
              <a:rPr lang="fr-FR" dirty="0"/>
              <a:t>Titre de la présentation</a:t>
            </a:r>
          </a:p>
        </p:txBody>
      </p:sp>
      <p:sp>
        <p:nvSpPr>
          <p:cNvPr id="2" name="Espace réservé de la date 1">
            <a:extLst>
              <a:ext uri="{FF2B5EF4-FFF2-40B4-BE49-F238E27FC236}">
                <a16:creationId xmlns:a16="http://schemas.microsoft.com/office/drawing/2014/main" id="{8D3F41D9-DFBE-7528-A09F-B6B5DA040619}"/>
              </a:ext>
            </a:extLst>
          </p:cNvPr>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E86DA40E-957B-824A-8EF1-CA26ACD8029B}" type="datetime1">
              <a:rPr lang="fr-FR" smtClean="0"/>
              <a:t>15/05/2024</a:t>
            </a:fld>
            <a:endParaRPr lang="fr-FR" dirty="0"/>
          </a:p>
        </p:txBody>
      </p:sp>
      <p:sp>
        <p:nvSpPr>
          <p:cNvPr id="8" name="Espace réservé du pied de page 7">
            <a:extLst>
              <a:ext uri="{FF2B5EF4-FFF2-40B4-BE49-F238E27FC236}">
                <a16:creationId xmlns:a16="http://schemas.microsoft.com/office/drawing/2014/main" id="{CF4D144D-632A-1EB8-C21B-24B990A89D61}"/>
              </a:ext>
            </a:extLst>
          </p:cNvPr>
          <p:cNvSpPr>
            <a:spLocks noGrp="1"/>
          </p:cNvSpPr>
          <p:nvPr>
            <p:ph type="ftr" sz="quarter" idx="11"/>
          </p:nvPr>
        </p:nvSpPr>
        <p:spPr bwMode="gray">
          <a:xfrm>
            <a:off x="1584000" y="425701"/>
            <a:ext cx="7200000" cy="360000"/>
          </a:xfrm>
        </p:spPr>
        <p:txBody>
          <a:bodyPr/>
          <a:lstStyle>
            <a:lvl1pPr>
              <a:defRPr sz="1100"/>
            </a:lvl1pPr>
          </a:lstStyle>
          <a:p>
            <a:pPr algn="r"/>
            <a:r>
              <a:rPr lang="fr-FR"/>
              <a:t>Secrétariat général pour l'investissement</a:t>
            </a:r>
            <a:endParaRPr lang="fr-FR" dirty="0"/>
          </a:p>
        </p:txBody>
      </p:sp>
      <p:sp>
        <p:nvSpPr>
          <p:cNvPr id="9" name="Espace réservé du numéro de diapositive 8">
            <a:extLst>
              <a:ext uri="{FF2B5EF4-FFF2-40B4-BE49-F238E27FC236}">
                <a16:creationId xmlns:a16="http://schemas.microsoft.com/office/drawing/2014/main" id="{477612D0-3A08-6094-C3D7-8130556B58F0}"/>
              </a:ext>
            </a:extLst>
          </p:cNvPr>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5" name="Image 4">
            <a:extLst>
              <a:ext uri="{FF2B5EF4-FFF2-40B4-BE49-F238E27FC236}">
                <a16:creationId xmlns:a16="http://schemas.microsoft.com/office/drawing/2014/main" id="{E9A7857B-20DF-7064-FD17-CBCE82B12438}"/>
              </a:ext>
            </a:extLst>
          </p:cNvPr>
          <p:cNvPicPr>
            <a:picLocks noChangeAspect="1"/>
          </p:cNvPicPr>
          <p:nvPr userDrawn="1"/>
        </p:nvPicPr>
        <p:blipFill>
          <a:blip r:embed="rId3"/>
          <a:stretch>
            <a:fillRect/>
          </a:stretch>
        </p:blipFill>
        <p:spPr bwMode="gray">
          <a:xfrm>
            <a:off x="360000" y="237600"/>
            <a:ext cx="642608" cy="716400"/>
          </a:xfrm>
          <a:prstGeom prst="rect">
            <a:avLst/>
          </a:prstGeom>
        </p:spPr>
      </p:pic>
      <p:pic>
        <p:nvPicPr>
          <p:cNvPr id="13" name="Graphique 12">
            <a:extLst>
              <a:ext uri="{FF2B5EF4-FFF2-40B4-BE49-F238E27FC236}">
                <a16:creationId xmlns:a16="http://schemas.microsoft.com/office/drawing/2014/main" id="{F93667D5-8605-C1FF-1B61-12C545F705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721815" y="2355726"/>
            <a:ext cx="966189" cy="936000"/>
          </a:xfrm>
          <a:prstGeom prst="rect">
            <a:avLst/>
          </a:prstGeom>
        </p:spPr>
      </p:pic>
      <p:sp>
        <p:nvSpPr>
          <p:cNvPr id="4" name="Espace réservé du texte 5">
            <a:extLst>
              <a:ext uri="{FF2B5EF4-FFF2-40B4-BE49-F238E27FC236}">
                <a16:creationId xmlns:a16="http://schemas.microsoft.com/office/drawing/2014/main" id="{74806B71-7C79-7530-B038-954142DEB6F7}"/>
              </a:ext>
            </a:extLst>
          </p:cNvPr>
          <p:cNvSpPr>
            <a:spLocks noGrp="1"/>
          </p:cNvSpPr>
          <p:nvPr>
            <p:ph type="body" sz="quarter" idx="13" hasCustomPrompt="1"/>
          </p:nvPr>
        </p:nvSpPr>
        <p:spPr>
          <a:xfrm>
            <a:off x="2627784" y="3323898"/>
            <a:ext cx="5688632" cy="1223937"/>
          </a:xfrm>
        </p:spPr>
        <p:txBody>
          <a:bodyPr/>
          <a:lstStyle>
            <a:lvl1pPr>
              <a:defRPr>
                <a:solidFill>
                  <a:schemeClr val="bg1"/>
                </a:solidFill>
              </a:defRPr>
            </a:lvl1pPr>
          </a:lstStyle>
          <a:p>
            <a:pPr lvl="0"/>
            <a:r>
              <a:rPr lang="fr-FR" dirty="0"/>
              <a:t>Sous-titre de la présentation</a:t>
            </a:r>
          </a:p>
        </p:txBody>
      </p:sp>
    </p:spTree>
    <p:extLst>
      <p:ext uri="{BB962C8B-B14F-4D97-AF65-F5344CB8AC3E}">
        <p14:creationId xmlns:p14="http://schemas.microsoft.com/office/powerpoint/2010/main" val="37069760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014">
          <p15:clr>
            <a:srgbClr val="FBAE40"/>
          </p15:clr>
        </p15:guide>
        <p15:guide id="4" pos="2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EDA9B-7026-0C46-8D0F-9F8BE2DEF111}"/>
              </a:ext>
            </a:extLst>
          </p:cNvPr>
          <p:cNvSpPr>
            <a:spLocks noGrp="1"/>
          </p:cNvSpPr>
          <p:nvPr>
            <p:ph type="dt" sz="half" idx="10"/>
          </p:nvPr>
        </p:nvSpPr>
        <p:spPr/>
        <p:txBody>
          <a:bodyPr/>
          <a:lstStyle/>
          <a:p>
            <a:fld id="{7383BBEB-3E5F-F84F-8A8E-2B1A9C5D9F06}" type="datetimeFigureOut">
              <a:rPr lang="fr-FR" smtClean="0"/>
              <a:t>15/05/2024</a:t>
            </a:fld>
            <a:endParaRPr lang="fr-FR"/>
          </a:p>
        </p:txBody>
      </p:sp>
      <p:sp>
        <p:nvSpPr>
          <p:cNvPr id="3" name="Footer Placeholder 2">
            <a:extLst>
              <a:ext uri="{FF2B5EF4-FFF2-40B4-BE49-F238E27FC236}">
                <a16:creationId xmlns:a16="http://schemas.microsoft.com/office/drawing/2014/main" id="{19071C88-8290-6E41-A700-5DBA2113295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43A5FC95-212E-3649-AD41-C0DA090DA0CA}"/>
              </a:ext>
            </a:extLst>
          </p:cNvPr>
          <p:cNvSpPr>
            <a:spLocks noGrp="1"/>
          </p:cNvSpPr>
          <p:nvPr>
            <p:ph type="sldNum" sz="quarter" idx="12"/>
          </p:nvPr>
        </p:nvSpPr>
        <p:spPr/>
        <p:txBody>
          <a:bodyPr/>
          <a:lstStyle/>
          <a:p>
            <a:fld id="{9FCB9BF4-1471-3F48-B323-26BED2DC4EC0}" type="slidenum">
              <a:rPr lang="fr-FR" smtClean="0"/>
              <a:t>‹N°›</a:t>
            </a:fld>
            <a:endParaRPr lang="fr-FR"/>
          </a:p>
        </p:txBody>
      </p:sp>
    </p:spTree>
    <p:extLst>
      <p:ext uri="{BB962C8B-B14F-4D97-AF65-F5344CB8AC3E}">
        <p14:creationId xmlns:p14="http://schemas.microsoft.com/office/powerpoint/2010/main" val="236645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texte avec visuel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D742-097A-24FF-8042-38B9CC5B2F61}"/>
              </a:ext>
            </a:extLst>
          </p:cNvPr>
          <p:cNvSpPr>
            <a:spLocks noGrp="1"/>
          </p:cNvSpPr>
          <p:nvPr>
            <p:ph type="title" hasCustomPrompt="1"/>
          </p:nvPr>
        </p:nvSpPr>
        <p:spPr bwMode="gray"/>
        <p:txBody>
          <a:bodyPr/>
          <a:lstStyle>
            <a:lvl1pPr>
              <a:defRPr/>
            </a:lvl1pPr>
          </a:lstStyle>
          <a:p>
            <a:r>
              <a:rPr lang="fr-FR" dirty="0"/>
              <a:t>Titre</a:t>
            </a:r>
          </a:p>
        </p:txBody>
      </p:sp>
      <p:sp>
        <p:nvSpPr>
          <p:cNvPr id="3" name="Espace réservé de la date 2">
            <a:extLst>
              <a:ext uri="{FF2B5EF4-FFF2-40B4-BE49-F238E27FC236}">
                <a16:creationId xmlns:a16="http://schemas.microsoft.com/office/drawing/2014/main" id="{27975C1F-851A-E3BA-3108-F40DB8458F2F}"/>
              </a:ext>
            </a:extLst>
          </p:cNvPr>
          <p:cNvSpPr>
            <a:spLocks noGrp="1"/>
          </p:cNvSpPr>
          <p:nvPr>
            <p:ph type="dt" sz="half" idx="10"/>
          </p:nvPr>
        </p:nvSpPr>
        <p:spPr bwMode="gray"/>
        <p:txBody>
          <a:bodyPr/>
          <a:lstStyle/>
          <a:p>
            <a:fld id="{492D429E-49CE-1D4A-975D-C9FFE0829B28}" type="datetime1">
              <a:rPr lang="fr-FR" smtClean="0"/>
              <a:t>15/05/2024</a:t>
            </a:fld>
            <a:endParaRPr lang="fr-FR" dirty="0"/>
          </a:p>
        </p:txBody>
      </p:sp>
      <p:sp>
        <p:nvSpPr>
          <p:cNvPr id="4" name="Espace réservé du pied de page 3">
            <a:extLst>
              <a:ext uri="{FF2B5EF4-FFF2-40B4-BE49-F238E27FC236}">
                <a16:creationId xmlns:a16="http://schemas.microsoft.com/office/drawing/2014/main" id="{0D00D454-0DEA-E8C2-834B-0750E610D1E2}"/>
              </a:ext>
            </a:extLst>
          </p:cNvPr>
          <p:cNvSpPr>
            <a:spLocks noGrp="1"/>
          </p:cNvSpPr>
          <p:nvPr>
            <p:ph type="ftr" sz="quarter" idx="11"/>
          </p:nvPr>
        </p:nvSpPr>
        <p:spPr bwMode="gray">
          <a:xfrm>
            <a:off x="1584000" y="194400"/>
            <a:ext cx="7200000" cy="360000"/>
          </a:xfrm>
        </p:spPr>
        <p:txBody>
          <a:bodyPr/>
          <a:lstStyle/>
          <a:p>
            <a:pPr algn="r"/>
            <a:r>
              <a:rPr lang="fr-FR"/>
              <a:t>Secrétariat général pour l'investissement</a:t>
            </a:r>
            <a:endParaRPr lang="fr-FR" dirty="0"/>
          </a:p>
        </p:txBody>
      </p:sp>
      <p:sp>
        <p:nvSpPr>
          <p:cNvPr id="5" name="Espace réservé du numéro de diapositive 4">
            <a:extLst>
              <a:ext uri="{FF2B5EF4-FFF2-40B4-BE49-F238E27FC236}">
                <a16:creationId xmlns:a16="http://schemas.microsoft.com/office/drawing/2014/main" id="{4EF71611-FAB8-5C43-215D-2E3BBB85C2A7}"/>
              </a:ext>
            </a:extLst>
          </p:cNvPr>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6" name="Espace réservé pour une image  10">
            <a:extLst>
              <a:ext uri="{FF2B5EF4-FFF2-40B4-BE49-F238E27FC236}">
                <a16:creationId xmlns:a16="http://schemas.microsoft.com/office/drawing/2014/main" id="{31321762-CCD7-8767-0D39-27A762F14B38}"/>
              </a:ext>
            </a:extLst>
          </p:cNvPr>
          <p:cNvSpPr>
            <a:spLocks noGrp="1"/>
          </p:cNvSpPr>
          <p:nvPr>
            <p:ph type="pic" sz="quarter" idx="15" hasCustomPrompt="1"/>
          </p:nvPr>
        </p:nvSpPr>
        <p:spPr bwMode="gray">
          <a:xfrm>
            <a:off x="3204000" y="1893600"/>
            <a:ext cx="5580000" cy="2700000"/>
          </a:xfrm>
          <a:solidFill>
            <a:schemeClr val="bg1">
              <a:lumMod val="95000"/>
            </a:schemeClr>
          </a:solidFill>
        </p:spPr>
        <p:txBody>
          <a:bodyPr tIns="900000" anchor="ctr" anchorCtr="0"/>
          <a:lstStyle>
            <a:lvl1pPr marL="0" marR="0" indent="0" algn="ctr" defTabSz="914378" rtl="0" eaLnBrk="1" fontAlgn="auto" latinLnBrk="0" hangingPunct="1">
              <a:lnSpc>
                <a:spcPct val="100000"/>
              </a:lnSpc>
              <a:spcBef>
                <a:spcPts val="0"/>
              </a:spcBef>
              <a:spcAft>
                <a:spcPts val="0"/>
              </a:spcAft>
              <a:buClrTx/>
              <a:buSzTx/>
              <a:buFont typeface="Arial" pitchFamily="34" charset="0"/>
              <a:buNone/>
              <a:tabLst/>
              <a:defRPr sz="1000" b="1"/>
            </a:lvl1pPr>
          </a:lstStyle>
          <a:p>
            <a:r>
              <a:rPr lang="fr-FR" noProof="0" dirty="0"/>
              <a:t>Sélectionner l’icône pour insérer une image</a:t>
            </a:r>
          </a:p>
        </p:txBody>
      </p:sp>
      <p:sp>
        <p:nvSpPr>
          <p:cNvPr id="8" name="Espace réservé du texte 8">
            <a:extLst>
              <a:ext uri="{FF2B5EF4-FFF2-40B4-BE49-F238E27FC236}">
                <a16:creationId xmlns:a16="http://schemas.microsoft.com/office/drawing/2014/main" id="{915C2781-143D-B477-2591-EABF5D89A25A}"/>
              </a:ext>
            </a:extLst>
          </p:cNvPr>
          <p:cNvSpPr>
            <a:spLocks noGrp="1"/>
          </p:cNvSpPr>
          <p:nvPr>
            <p:ph type="body" sz="quarter" idx="14" hasCustomPrompt="1"/>
          </p:nvPr>
        </p:nvSpPr>
        <p:spPr bwMode="gray">
          <a:xfrm>
            <a:off x="358776" y="1893599"/>
            <a:ext cx="2520000" cy="2699999"/>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texte 6">
            <a:extLst>
              <a:ext uri="{FF2B5EF4-FFF2-40B4-BE49-F238E27FC236}">
                <a16:creationId xmlns:a16="http://schemas.microsoft.com/office/drawing/2014/main" id="{F2C84D93-C1BE-9CFF-E67C-BD9698C271EE}"/>
              </a:ext>
            </a:extLst>
          </p:cNvPr>
          <p:cNvSpPr>
            <a:spLocks noGrp="1"/>
          </p:cNvSpPr>
          <p:nvPr>
            <p:ph type="body" sz="quarter" idx="13" hasCustomPrompt="1"/>
          </p:nvPr>
        </p:nvSpPr>
        <p:spPr bwMode="gray">
          <a:xfrm>
            <a:off x="358776" y="1413907"/>
            <a:ext cx="8424000" cy="450000"/>
          </a:xfrm>
        </p:spPr>
        <p:txBody>
          <a:bodyPr/>
          <a:lstStyle>
            <a:lvl1pPr>
              <a:spcAft>
                <a:spcPts val="0"/>
              </a:spcAft>
              <a:defRPr sz="1500" b="1">
                <a:solidFill>
                  <a:schemeClr val="accent3"/>
                </a:solidFill>
              </a:defRPr>
            </a:lvl1pPr>
          </a:lstStyle>
          <a:p>
            <a:pPr lvl="0"/>
            <a:r>
              <a:rPr lang="fr-FR" dirty="0"/>
              <a:t>Sous-titre</a:t>
            </a:r>
          </a:p>
        </p:txBody>
      </p:sp>
    </p:spTree>
    <p:extLst>
      <p:ext uri="{BB962C8B-B14F-4D97-AF65-F5344CB8AC3E}">
        <p14:creationId xmlns:p14="http://schemas.microsoft.com/office/powerpoint/2010/main" val="1640638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500"/>
              <a:buFont typeface="Arial"/>
              <a:buNone/>
              <a:defRPr sz="2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0"/>
          <p:cNvSpPr txBox="1">
            <a:spLocks noGrp="1"/>
          </p:cNvSpPr>
          <p:nvPr>
            <p:ph type="body" idx="1"/>
          </p:nvPr>
        </p:nvSpPr>
        <p:spPr>
          <a:xfrm>
            <a:off x="360000" y="1893555"/>
            <a:ext cx="8424000" cy="270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92100" algn="l" rtl="0">
              <a:lnSpc>
                <a:spcPct val="100000"/>
              </a:lnSpc>
              <a:spcBef>
                <a:spcPts val="600"/>
              </a:spcBef>
              <a:spcAft>
                <a:spcPts val="0"/>
              </a:spcAft>
              <a:buClr>
                <a:schemeClr val="dk1"/>
              </a:buClr>
              <a:buSzPts val="1000"/>
              <a:buFont typeface="Noto Sans Symbols"/>
              <a:buChar char="▪"/>
              <a:defRPr sz="1000" b="0" i="0" u="none" strike="noStrike" cap="none">
                <a:solidFill>
                  <a:schemeClr val="dk1"/>
                </a:solidFill>
                <a:latin typeface="Arial"/>
                <a:ea typeface="Arial"/>
                <a:cs typeface="Arial"/>
                <a:sym typeface="Arial"/>
              </a:defRPr>
            </a:lvl3pPr>
            <a:lvl4pPr marL="1828800" marR="0" lvl="3" indent="-279400" algn="l" rtl="0">
              <a:lnSpc>
                <a:spcPct val="100000"/>
              </a:lnSpc>
              <a:spcBef>
                <a:spcPts val="1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Noto Sans Symbols"/>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0"/>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7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70"/>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70"/>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cxnSp>
        <p:nvCxnSpPr>
          <p:cNvPr id="15" name="Google Shape;15;p70"/>
          <p:cNvCxnSpPr/>
          <p:nvPr/>
        </p:nvCxnSpPr>
        <p:spPr>
          <a:xfrm>
            <a:off x="360000" y="4784400"/>
            <a:ext cx="8424000" cy="0"/>
          </a:xfrm>
          <a:prstGeom prst="straightConnector1">
            <a:avLst/>
          </a:prstGeom>
          <a:noFill/>
          <a:ln w="9525" cap="flat" cmpd="sng">
            <a:solidFill>
              <a:schemeClr val="accent1"/>
            </a:solidFill>
            <a:prstDash val="solid"/>
            <a:round/>
            <a:headEnd type="none" w="sm" len="sm"/>
            <a:tailEnd type="none" w="sm" len="sm"/>
          </a:ln>
        </p:spPr>
      </p:cxnSp>
      <p:pic>
        <p:nvPicPr>
          <p:cNvPr id="16" name="Google Shape;16;p70"/>
          <p:cNvPicPr preferRelativeResize="0"/>
          <p:nvPr/>
        </p:nvPicPr>
        <p:blipFill rotWithShape="1">
          <a:blip r:embed="rId13">
            <a:alphaModFix/>
          </a:blip>
          <a:srcRect/>
          <a:stretch/>
        </p:blipFill>
        <p:spPr>
          <a:xfrm>
            <a:off x="839130" y="218227"/>
            <a:ext cx="360000" cy="352175"/>
          </a:xfrm>
          <a:prstGeom prst="rect">
            <a:avLst/>
          </a:prstGeom>
          <a:noFill/>
          <a:ln>
            <a:noFill/>
          </a:ln>
        </p:spPr>
      </p:pic>
      <p:pic>
        <p:nvPicPr>
          <p:cNvPr id="17" name="Google Shape;17;p70"/>
          <p:cNvPicPr preferRelativeResize="0"/>
          <p:nvPr/>
        </p:nvPicPr>
        <p:blipFill rotWithShape="1">
          <a:blip r:embed="rId14">
            <a:alphaModFix/>
          </a:blip>
          <a:srcRect/>
          <a:stretch/>
        </p:blipFill>
        <p:spPr>
          <a:xfrm>
            <a:off x="360000" y="202768"/>
            <a:ext cx="345521" cy="385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g"/><Relationship Id="rId11" Type="http://schemas.openxmlformats.org/officeDocument/2006/relationships/image" Target="../media/image18.jpg"/><Relationship Id="rId5" Type="http://schemas.openxmlformats.org/officeDocument/2006/relationships/image" Target="../media/image31.jpg"/><Relationship Id="rId10" Type="http://schemas.openxmlformats.org/officeDocument/2006/relationships/image" Target="../media/image17.jpg"/><Relationship Id="rId4" Type="http://schemas.openxmlformats.org/officeDocument/2006/relationships/image" Target="../media/image30.png"/><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ouvernement.fr/maladies-infectieuses-emergentes-menaces-nucleaires-radiologiques-biologiques-et-chimiques" TargetMode="External"/><Relationship Id="rId3" Type="http://schemas.openxmlformats.org/officeDocument/2006/relationships/hyperlink" Target="https://anr.fr/fr/france-2030/france2030/call/pepr-prezode-appel-a-projets-surveillance-epidemiologique-des-zoonoses-et-systemes-dalerte-preco/" TargetMode="External"/><Relationship Id="rId7" Type="http://schemas.openxmlformats.org/officeDocument/2006/relationships/hyperlink" Target="https://www.anrs.fr/fr/emergences/enjeux-de-la-recherche/pepr-maladies-infectieuses-emergentes" TargetMode="External"/><Relationship Id="rId12"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anr.fr/fr/france-2030/reglement-financier-pepr/" TargetMode="External"/><Relationship Id="rId11" Type="http://schemas.openxmlformats.org/officeDocument/2006/relationships/image" Target="../media/image14.png"/><Relationship Id="rId5" Type="http://schemas.openxmlformats.org/officeDocument/2006/relationships/hyperlink" Target="https://anr.fr/fileadmin/aap/2023/France2030-aap-pepr-prezode-2023-cadrage.pdf" TargetMode="External"/><Relationship Id="rId10" Type="http://schemas.openxmlformats.org/officeDocument/2006/relationships/hyperlink" Target="mailto:pepr-prezode@anr.fr" TargetMode="External"/><Relationship Id="rId4" Type="http://schemas.openxmlformats.org/officeDocument/2006/relationships/hyperlink" Target="https://anr.fr/fr/france-2030/programmes-et-equipements-prioritaires-de-recherche/prezode-preventing-zoonotic-disease-emergence/" TargetMode="External"/><Relationship Id="rId9" Type="http://schemas.openxmlformats.org/officeDocument/2006/relationships/hyperlink" Target="mailto:pilotes-pepr-prezode@ird.fr"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5.png"/><Relationship Id="rId7"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hyperlink" Target="mailto:apogee@anrs.fr" TargetMode="External"/><Relationship Id="rId3" Type="http://schemas.openxmlformats.org/officeDocument/2006/relationships/image" Target="../media/image35.jpg"/><Relationship Id="rId7" Type="http://schemas.openxmlformats.org/officeDocument/2006/relationships/hyperlink" Target="mailto:aap@anrs.fr"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apogee.anrs.fr/Apogee.Guichet/workflow_url?ECITIZ_ACTIVITY_PATH=Citoyen&amp;IDCOLLECTIVITE=INS" TargetMode="External"/><Relationship Id="rId5" Type="http://schemas.openxmlformats.org/officeDocument/2006/relationships/hyperlink" Target="https://anrs.fr/fr/financements/tous-les-appels-a-projets/appel-a-projets-2024-du-programme-et-equipements-prioritaires-de-recherche-maladies-infectieuses-emergentes/" TargetMode="Externa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tif"/><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20.png"/><Relationship Id="rId4" Type="http://schemas.openxmlformats.org/officeDocument/2006/relationships/image" Target="../media/image42.png"/><Relationship Id="rId9" Type="http://schemas.openxmlformats.org/officeDocument/2006/relationships/image" Target="../media/image4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mailto:pepr-prezode@anr.fr" TargetMode="External"/><Relationship Id="rId2" Type="http://schemas.openxmlformats.org/officeDocument/2006/relationships/hyperlink" Target="mailto:aap@anrs.fr"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t>WEBINAIRE DE PRESENTATION DES APPELS A PROJETS 2024 DU PEPR MIE ET PREZODE</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a:t>
            </a:fld>
            <a:endParaRPr lang="fr-FR" dirty="0"/>
          </a:p>
        </p:txBody>
      </p:sp>
      <p:sp>
        <p:nvSpPr>
          <p:cNvPr id="4" name="Google Shape;148;p1"/>
          <p:cNvSpPr txBox="1">
            <a:spLocks noGrp="1"/>
          </p:cNvSpPr>
          <p:nvPr>
            <p:ph type="ftr" idx="11"/>
          </p:nvPr>
        </p:nvSpPr>
        <p:spPr>
          <a:xfrm>
            <a:off x="1584000" y="205849"/>
            <a:ext cx="720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r-FR" dirty="0"/>
              <a:t>Secrétariat général pour l'investissement</a:t>
            </a:r>
            <a:endParaRPr dirty="0"/>
          </a:p>
        </p:txBody>
      </p:sp>
      <p:pic>
        <p:nvPicPr>
          <p:cNvPr id="5" name="Google Shape;152;p1"/>
          <p:cNvPicPr preferRelativeResize="0"/>
          <p:nvPr/>
        </p:nvPicPr>
        <p:blipFill rotWithShape="1">
          <a:blip r:embed="rId3">
            <a:alphaModFix/>
          </a:blip>
          <a:srcRect/>
          <a:stretch/>
        </p:blipFill>
        <p:spPr>
          <a:xfrm>
            <a:off x="5789547" y="205849"/>
            <a:ext cx="720080" cy="685049"/>
          </a:xfrm>
          <a:prstGeom prst="ellipse">
            <a:avLst/>
          </a:prstGeom>
          <a:noFill/>
          <a:ln>
            <a:noFill/>
          </a:ln>
        </p:spPr>
      </p:pic>
      <p:pic>
        <p:nvPicPr>
          <p:cNvPr id="6" name="Google Shape;153;p1"/>
          <p:cNvPicPr preferRelativeResize="0"/>
          <p:nvPr/>
        </p:nvPicPr>
        <p:blipFill rotWithShape="1">
          <a:blip r:embed="rId4">
            <a:alphaModFix/>
          </a:blip>
          <a:srcRect/>
          <a:stretch/>
        </p:blipFill>
        <p:spPr>
          <a:xfrm>
            <a:off x="3141871" y="309013"/>
            <a:ext cx="1089806" cy="321491"/>
          </a:xfrm>
          <a:prstGeom prst="rect">
            <a:avLst/>
          </a:prstGeom>
          <a:noFill/>
          <a:ln>
            <a:noFill/>
          </a:ln>
        </p:spPr>
      </p:pic>
      <p:pic>
        <p:nvPicPr>
          <p:cNvPr id="7" name="Google Shape;155;p1"/>
          <p:cNvPicPr preferRelativeResize="0"/>
          <p:nvPr/>
        </p:nvPicPr>
        <p:blipFill rotWithShape="1">
          <a:blip r:embed="rId5">
            <a:alphaModFix/>
          </a:blip>
          <a:srcRect/>
          <a:stretch/>
        </p:blipFill>
        <p:spPr>
          <a:xfrm>
            <a:off x="2316107" y="231202"/>
            <a:ext cx="598176" cy="180001"/>
          </a:xfrm>
          <a:prstGeom prst="rect">
            <a:avLst/>
          </a:prstGeom>
          <a:noFill/>
          <a:ln>
            <a:noFill/>
          </a:ln>
        </p:spPr>
      </p:pic>
      <p:pic>
        <p:nvPicPr>
          <p:cNvPr id="8" name="Google Shape;156;p1"/>
          <p:cNvPicPr preferRelativeResize="0"/>
          <p:nvPr/>
        </p:nvPicPr>
        <p:blipFill rotWithShape="1">
          <a:blip r:embed="rId6">
            <a:alphaModFix/>
          </a:blip>
          <a:srcRect/>
          <a:stretch/>
        </p:blipFill>
        <p:spPr>
          <a:xfrm>
            <a:off x="2246770" y="450514"/>
            <a:ext cx="720079" cy="226618"/>
          </a:xfrm>
          <a:prstGeom prst="rect">
            <a:avLst/>
          </a:prstGeom>
          <a:noFill/>
          <a:ln>
            <a:noFill/>
          </a:ln>
        </p:spPr>
      </p:pic>
      <p:pic>
        <p:nvPicPr>
          <p:cNvPr id="9" name="Google Shape;157;p1"/>
          <p:cNvPicPr preferRelativeResize="0"/>
          <p:nvPr/>
        </p:nvPicPr>
        <p:blipFill rotWithShape="1">
          <a:blip r:embed="rId7">
            <a:alphaModFix/>
          </a:blip>
          <a:srcRect/>
          <a:stretch/>
        </p:blipFill>
        <p:spPr>
          <a:xfrm>
            <a:off x="1660429" y="463718"/>
            <a:ext cx="509912" cy="231442"/>
          </a:xfrm>
          <a:prstGeom prst="rect">
            <a:avLst/>
          </a:prstGeom>
          <a:noFill/>
          <a:ln>
            <a:noFill/>
          </a:ln>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612" y="205849"/>
            <a:ext cx="527291" cy="228957"/>
          </a:xfrm>
          <a:prstGeom prst="rect">
            <a:avLst/>
          </a:prstGeom>
        </p:spPr>
      </p:pic>
      <p:pic>
        <p:nvPicPr>
          <p:cNvPr id="11" name="Picture 14">
            <a:extLst>
              <a:ext uri="{FF2B5EF4-FFF2-40B4-BE49-F238E27FC236}">
                <a16:creationId xmlns:a16="http://schemas.microsoft.com/office/drawing/2014/main" id="{1F0831AE-E108-C64E-A12B-4EE775D27BD1}"/>
              </a:ext>
            </a:extLst>
          </p:cNvPr>
          <p:cNvPicPr>
            <a:picLocks noChangeAspect="1"/>
          </p:cNvPicPr>
          <p:nvPr/>
        </p:nvPicPr>
        <p:blipFill>
          <a:blip r:embed="rId9"/>
          <a:stretch>
            <a:fillRect/>
          </a:stretch>
        </p:blipFill>
        <p:spPr>
          <a:xfrm>
            <a:off x="5041439" y="272248"/>
            <a:ext cx="654848" cy="634029"/>
          </a:xfrm>
          <a:prstGeom prst="rect">
            <a:avLst/>
          </a:prstGeom>
        </p:spPr>
      </p:pic>
    </p:spTree>
    <p:extLst>
      <p:ext uri="{BB962C8B-B14F-4D97-AF65-F5344CB8AC3E}">
        <p14:creationId xmlns:p14="http://schemas.microsoft.com/office/powerpoint/2010/main" val="150848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38635"/>
            <a:ext cx="8424000" cy="540000"/>
          </a:xfrm>
        </p:spPr>
        <p:txBody>
          <a:bodyPr/>
          <a:lstStyle/>
          <a:p>
            <a:r>
              <a:rPr lang="fr-FR" dirty="0"/>
              <a:t>LE VOLET RECHERCHE </a:t>
            </a:r>
            <a:br>
              <a:rPr lang="fr-FR" dirty="0"/>
            </a:br>
            <a:r>
              <a:rPr lang="fr-FR" sz="1400" b="0" i="1" dirty="0">
                <a:solidFill>
                  <a:schemeClr val="bg1">
                    <a:lumMod val="50000"/>
                  </a:schemeClr>
                </a:solidFill>
              </a:rPr>
              <a:t>LES PEPR DE LA SA MIE MN</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dirty="0"/>
          </a:p>
        </p:txBody>
      </p:sp>
      <p:sp>
        <p:nvSpPr>
          <p:cNvPr id="9" name="ZoneTexte 8"/>
          <p:cNvSpPr txBox="1"/>
          <p:nvPr/>
        </p:nvSpPr>
        <p:spPr>
          <a:xfrm>
            <a:off x="419522" y="1345142"/>
            <a:ext cx="4218739" cy="2870016"/>
          </a:xfrm>
          <a:prstGeom prst="rect">
            <a:avLst/>
          </a:prstGeom>
          <a:noFill/>
        </p:spPr>
        <p:txBody>
          <a:bodyPr wrap="square" rtlCol="0">
            <a:spAutoFit/>
          </a:bodyPr>
          <a:lstStyle/>
          <a:p>
            <a:pPr>
              <a:spcAft>
                <a:spcPts val="1200"/>
              </a:spcAft>
            </a:pPr>
            <a:r>
              <a:rPr lang="fr-FR" sz="1200" b="1" dirty="0">
                <a:solidFill>
                  <a:srgbClr val="C00000"/>
                </a:solidFill>
              </a:rPr>
              <a:t>Objectifs des PEPR</a:t>
            </a:r>
          </a:p>
          <a:p>
            <a:pPr marL="171450" indent="-171450">
              <a:lnSpc>
                <a:spcPct val="150000"/>
              </a:lnSpc>
              <a:spcAft>
                <a:spcPts val="1200"/>
              </a:spcAft>
              <a:buClr>
                <a:srgbClr val="C00000"/>
              </a:buClr>
              <a:buFont typeface="Wingdings" panose="05000000000000000000" pitchFamily="2" charset="2"/>
              <a:buChar char="§"/>
            </a:pPr>
            <a:r>
              <a:rPr lang="fr-FR" sz="1100" dirty="0"/>
              <a:t>Construire ou consolider un </a:t>
            </a:r>
            <a:r>
              <a:rPr lang="fr-FR" sz="1100" b="1" dirty="0"/>
              <a:t>leadership français </a:t>
            </a:r>
            <a:r>
              <a:rPr lang="fr-FR" sz="1100" dirty="0"/>
              <a:t>dans des </a:t>
            </a:r>
            <a:r>
              <a:rPr lang="fr-FR" sz="1100" b="1" dirty="0"/>
              <a:t>domaines scientifiques considérés comme prioritaires</a:t>
            </a:r>
            <a:r>
              <a:rPr lang="fr-FR" sz="1100" dirty="0"/>
              <a:t> aux niveaux national ou européen et liés ou susceptibles d'être liés à une </a:t>
            </a:r>
            <a:r>
              <a:rPr lang="fr-FR" sz="1100" b="1" dirty="0"/>
              <a:t>transformation de grande ampleur</a:t>
            </a:r>
            <a:r>
              <a:rPr lang="fr-FR" sz="1100" dirty="0"/>
              <a:t>, qu'elle soit technologique, économique, sociétale, sanitaire, environnementale, etc.</a:t>
            </a:r>
          </a:p>
          <a:p>
            <a:pPr marL="171450" indent="-171450">
              <a:lnSpc>
                <a:spcPct val="150000"/>
              </a:lnSpc>
              <a:spcAft>
                <a:spcPts val="1200"/>
              </a:spcAft>
              <a:buClr>
                <a:srgbClr val="C00000"/>
              </a:buClr>
              <a:buFont typeface="Wingdings" panose="05000000000000000000" pitchFamily="2" charset="2"/>
              <a:buChar char="§"/>
            </a:pPr>
            <a:r>
              <a:rPr lang="fr-FR" sz="1100" dirty="0"/>
              <a:t>Contribuer à </a:t>
            </a:r>
            <a:r>
              <a:rPr lang="fr-FR" sz="1100" b="1" dirty="0"/>
              <a:t>l'effort de relance </a:t>
            </a:r>
            <a:r>
              <a:rPr lang="fr-FR" sz="1100" dirty="0"/>
              <a:t>et </a:t>
            </a:r>
            <a:r>
              <a:rPr lang="fr-FR" sz="1100" b="1" dirty="0"/>
              <a:t>préparer l'avenir de la France </a:t>
            </a:r>
            <a:r>
              <a:rPr lang="fr-FR" sz="1100" dirty="0"/>
              <a:t>en relevant les défis économiques, sociaux, numériques et environnementaux</a:t>
            </a:r>
          </a:p>
        </p:txBody>
      </p:sp>
      <p:pic>
        <p:nvPicPr>
          <p:cNvPr id="5" name="Image 4"/>
          <p:cNvPicPr>
            <a:picLocks noChangeAspect="1"/>
          </p:cNvPicPr>
          <p:nvPr/>
        </p:nvPicPr>
        <p:blipFill>
          <a:blip r:embed="rId3"/>
          <a:stretch>
            <a:fillRect/>
          </a:stretch>
        </p:blipFill>
        <p:spPr>
          <a:xfrm>
            <a:off x="7019365" y="1203830"/>
            <a:ext cx="1660809" cy="1929709"/>
          </a:xfrm>
          <a:prstGeom prst="rect">
            <a:avLst/>
          </a:prstGeom>
        </p:spPr>
      </p:pic>
      <p:pic>
        <p:nvPicPr>
          <p:cNvPr id="6" name="Google Shape;152;p1"/>
          <p:cNvPicPr preferRelativeResize="0"/>
          <p:nvPr/>
        </p:nvPicPr>
        <p:blipFill rotWithShape="1">
          <a:blip r:embed="rId4">
            <a:alphaModFix/>
          </a:blip>
          <a:srcRect/>
          <a:stretch/>
        </p:blipFill>
        <p:spPr>
          <a:xfrm>
            <a:off x="4924352" y="1278635"/>
            <a:ext cx="1808922" cy="1854904"/>
          </a:xfrm>
          <a:prstGeom prst="ellipse">
            <a:avLst/>
          </a:prstGeom>
          <a:noFill/>
          <a:ln>
            <a:noFill/>
          </a:ln>
        </p:spPr>
      </p:pic>
      <p:sp>
        <p:nvSpPr>
          <p:cNvPr id="4" name="Rectangle 3"/>
          <p:cNvSpPr/>
          <p:nvPr/>
        </p:nvSpPr>
        <p:spPr>
          <a:xfrm>
            <a:off x="4976193" y="3678718"/>
            <a:ext cx="3869634" cy="784830"/>
          </a:xfrm>
          <a:prstGeom prst="rect">
            <a:avLst/>
          </a:prstGeom>
          <a:ln w="12700">
            <a:solidFill>
              <a:srgbClr val="0000FF"/>
            </a:solidFill>
          </a:ln>
        </p:spPr>
        <p:txBody>
          <a:bodyPr wrap="square">
            <a:spAutoFit/>
          </a:bodyPr>
          <a:lstStyle/>
          <a:p>
            <a:pPr algn="just"/>
            <a:r>
              <a:rPr lang="fr-FR" sz="900" b="1" dirty="0">
                <a:solidFill>
                  <a:srgbClr val="0000FF"/>
                </a:solidFill>
              </a:rPr>
              <a:t>Une articulation étroite entre les deux PEPR, dans une approche décloisonnée entre santé humaine, animale et environnement, et dans un continuum qui va de la pré-émergence de pathogènes zoonotiques à leur émergence et à la diffusion dans les populations humaines</a:t>
            </a:r>
            <a:endParaRPr lang="fr-FR" b="1" dirty="0">
              <a:solidFill>
                <a:srgbClr val="0000FF"/>
              </a:solidFill>
            </a:endParaRPr>
          </a:p>
        </p:txBody>
      </p:sp>
    </p:spTree>
    <p:extLst>
      <p:ext uri="{BB962C8B-B14F-4D97-AF65-F5344CB8AC3E}">
        <p14:creationId xmlns:p14="http://schemas.microsoft.com/office/powerpoint/2010/main" val="125486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6"/>
          <p:cNvSpPr txBox="1">
            <a:spLocks noGrp="1"/>
          </p:cNvSpPr>
          <p:nvPr>
            <p:ph type="title"/>
          </p:nvPr>
        </p:nvSpPr>
        <p:spPr>
          <a:xfrm>
            <a:off x="2136790" y="2425996"/>
            <a:ext cx="6647210" cy="769441"/>
          </a:xfrm>
          <a:prstGeom prst="rect">
            <a:avLst/>
          </a:prstGeom>
          <a:noFill/>
          <a:ln w="9525" cap="flat" cmpd="sng">
            <a:solidFill>
              <a:schemeClr val="lt1"/>
            </a:solidFill>
            <a:prstDash val="solid"/>
            <a:round/>
            <a:headEnd type="none" w="sm" len="sm"/>
            <a:tailEnd type="none" w="sm" len="sm"/>
          </a:ln>
        </p:spPr>
        <p:txBody>
          <a:bodyPr spcFirstLastPara="1" wrap="square" lIns="468000" tIns="0" rIns="0" bIns="0" anchor="ctr" anchorCtr="0">
            <a:spAutoFit/>
          </a:bodyPr>
          <a:lstStyle/>
          <a:p>
            <a:pPr marL="0" lvl="0" indent="0" algn="l" rtl="0">
              <a:lnSpc>
                <a:spcPct val="100000"/>
              </a:lnSpc>
              <a:spcBef>
                <a:spcPts val="0"/>
              </a:spcBef>
              <a:spcAft>
                <a:spcPts val="0"/>
              </a:spcAft>
              <a:buClr>
                <a:schemeClr val="lt1"/>
              </a:buClr>
              <a:buSzPts val="2500"/>
              <a:buFont typeface="Arial"/>
              <a:buNone/>
            </a:pPr>
            <a:r>
              <a:rPr lang="fr-FR"/>
              <a:t>Présentation du PEPR PREZODE et de son deuxième appel à projets </a:t>
            </a:r>
            <a:endParaRPr/>
          </a:p>
        </p:txBody>
      </p:sp>
      <p:sp>
        <p:nvSpPr>
          <p:cNvPr id="92" name="Google Shape;92;p86"/>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06/03/2023</a:t>
            </a:r>
            <a:endParaRPr/>
          </a:p>
        </p:txBody>
      </p:sp>
      <p:sp>
        <p:nvSpPr>
          <p:cNvPr id="93" name="Google Shape;93;p86"/>
          <p:cNvSpPr txBox="1">
            <a:spLocks noGrp="1"/>
          </p:cNvSpPr>
          <p:nvPr>
            <p:ph type="ftr" idx="11"/>
          </p:nvPr>
        </p:nvSpPr>
        <p:spPr>
          <a:xfrm>
            <a:off x="1584000" y="425701"/>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fr-FR"/>
              <a:t>Secrétariat général pour l'investissement</a:t>
            </a:r>
            <a:endParaRPr/>
          </a:p>
        </p:txBody>
      </p:sp>
      <p:sp>
        <p:nvSpPr>
          <p:cNvPr id="94" name="Google Shape;94;p86"/>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lnSpc>
                <a:spcPct val="100000"/>
              </a:lnSpc>
              <a:spcBef>
                <a:spcPts val="0"/>
              </a:spcBef>
              <a:spcAft>
                <a:spcPts val="0"/>
              </a:spcAft>
              <a:buSzPts val="100"/>
              <a:buNone/>
            </a:pPr>
            <a:fld id="{00000000-1234-1234-1234-123412341234}" type="slidenum">
              <a:rPr lang="fr-FR"/>
              <a:t>11</a:t>
            </a:fld>
            <a:endParaRPr/>
          </a:p>
        </p:txBody>
      </p:sp>
      <p:sp>
        <p:nvSpPr>
          <p:cNvPr id="95" name="Google Shape;95;p86"/>
          <p:cNvSpPr txBox="1">
            <a:spLocks noGrp="1"/>
          </p:cNvSpPr>
          <p:nvPr>
            <p:ph type="body" idx="1"/>
          </p:nvPr>
        </p:nvSpPr>
        <p:spPr>
          <a:xfrm>
            <a:off x="2627784" y="3323899"/>
            <a:ext cx="5688632" cy="12239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400"/>
              <a:buNone/>
            </a:pPr>
            <a:endParaRPr/>
          </a:p>
        </p:txBody>
      </p:sp>
      <p:pic>
        <p:nvPicPr>
          <p:cNvPr id="96" name="Google Shape;96;p86"/>
          <p:cNvPicPr preferRelativeResize="0"/>
          <p:nvPr/>
        </p:nvPicPr>
        <p:blipFill rotWithShape="1">
          <a:blip r:embed="rId3">
            <a:alphaModFix/>
          </a:blip>
          <a:srcRect/>
          <a:stretch/>
        </p:blipFill>
        <p:spPr>
          <a:xfrm>
            <a:off x="4483261" y="90903"/>
            <a:ext cx="952880" cy="906524"/>
          </a:xfrm>
          <a:prstGeom prst="ellipse">
            <a:avLst/>
          </a:prstGeom>
          <a:noFill/>
          <a:ln>
            <a:noFill/>
          </a:ln>
        </p:spPr>
      </p:pic>
      <p:pic>
        <p:nvPicPr>
          <p:cNvPr id="97" name="Google Shape;97;p86"/>
          <p:cNvPicPr preferRelativeResize="0"/>
          <p:nvPr/>
        </p:nvPicPr>
        <p:blipFill rotWithShape="1">
          <a:blip r:embed="rId4">
            <a:alphaModFix/>
          </a:blip>
          <a:srcRect/>
          <a:stretch/>
        </p:blipFill>
        <p:spPr>
          <a:xfrm>
            <a:off x="7566792" y="4845207"/>
            <a:ext cx="749625" cy="197404"/>
          </a:xfrm>
          <a:prstGeom prst="rect">
            <a:avLst/>
          </a:prstGeom>
          <a:noFill/>
          <a:ln>
            <a:noFill/>
          </a:ln>
        </p:spPr>
      </p:pic>
      <p:pic>
        <p:nvPicPr>
          <p:cNvPr id="98" name="Google Shape;98;p86"/>
          <p:cNvPicPr preferRelativeResize="0"/>
          <p:nvPr/>
        </p:nvPicPr>
        <p:blipFill rotWithShape="1">
          <a:blip r:embed="rId5">
            <a:alphaModFix/>
          </a:blip>
          <a:srcRect/>
          <a:stretch/>
        </p:blipFill>
        <p:spPr>
          <a:xfrm>
            <a:off x="4483261" y="4847990"/>
            <a:ext cx="841114" cy="280610"/>
          </a:xfrm>
          <a:prstGeom prst="rect">
            <a:avLst/>
          </a:prstGeom>
          <a:noFill/>
          <a:ln>
            <a:noFill/>
          </a:ln>
        </p:spPr>
      </p:pic>
      <p:pic>
        <p:nvPicPr>
          <p:cNvPr id="99" name="Google Shape;99;p86"/>
          <p:cNvPicPr preferRelativeResize="0"/>
          <p:nvPr/>
        </p:nvPicPr>
        <p:blipFill rotWithShape="1">
          <a:blip r:embed="rId6">
            <a:alphaModFix/>
          </a:blip>
          <a:srcRect/>
          <a:stretch/>
        </p:blipFill>
        <p:spPr>
          <a:xfrm>
            <a:off x="1301660" y="4846137"/>
            <a:ext cx="564680" cy="260683"/>
          </a:xfrm>
          <a:prstGeom prst="rect">
            <a:avLst/>
          </a:prstGeom>
          <a:noFill/>
          <a:ln>
            <a:noFill/>
          </a:ln>
        </p:spPr>
      </p:pic>
      <p:pic>
        <p:nvPicPr>
          <p:cNvPr id="100" name="Google Shape;100;p86"/>
          <p:cNvPicPr preferRelativeResize="0"/>
          <p:nvPr/>
        </p:nvPicPr>
        <p:blipFill rotWithShape="1">
          <a:blip r:embed="rId7">
            <a:alphaModFix/>
          </a:blip>
          <a:srcRect/>
          <a:stretch/>
        </p:blipFill>
        <p:spPr>
          <a:xfrm>
            <a:off x="2007886" y="293420"/>
            <a:ext cx="1699975" cy="5014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8"/>
          <p:cNvSpPr txBox="1">
            <a:spLocks noGrp="1"/>
          </p:cNvSpPr>
          <p:nvPr>
            <p:ph type="title"/>
          </p:nvPr>
        </p:nvSpPr>
        <p:spPr>
          <a:xfrm>
            <a:off x="359999" y="778380"/>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dirty="0"/>
              <a:t>Les objectifs scientifiques du </a:t>
            </a:r>
            <a:r>
              <a:rPr lang="fr-FR" dirty="0">
                <a:solidFill>
                  <a:schemeClr val="accent2"/>
                </a:solidFill>
              </a:rPr>
              <a:t>PEPR PREZODE</a:t>
            </a:r>
            <a:endParaRPr dirty="0">
              <a:solidFill>
                <a:schemeClr val="accent2"/>
              </a:solidFill>
            </a:endParaRPr>
          </a:p>
        </p:txBody>
      </p:sp>
      <p:sp>
        <p:nvSpPr>
          <p:cNvPr id="125" name="Google Shape;125;p88"/>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126" name="Google Shape;126;p88"/>
          <p:cNvSpPr txBox="1">
            <a:spLocks noGrp="1"/>
          </p:cNvSpPr>
          <p:nvPr>
            <p:ph type="ftr" idx="11"/>
          </p:nvPr>
        </p:nvSpPr>
        <p:spPr>
          <a:xfrm>
            <a:off x="1584000" y="194400"/>
            <a:ext cx="5903433"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fr-FR"/>
              <a:t>Secrétariat général pour l'investissement</a:t>
            </a:r>
            <a:endParaRPr/>
          </a:p>
        </p:txBody>
      </p:sp>
      <p:sp>
        <p:nvSpPr>
          <p:cNvPr id="127" name="Google Shape;127;p88"/>
          <p:cNvSpPr txBox="1">
            <a:spLocks noGrp="1"/>
          </p:cNvSpPr>
          <p:nvPr>
            <p:ph type="sldNum" idx="12"/>
          </p:nvPr>
        </p:nvSpPr>
        <p:spPr>
          <a:xfrm>
            <a:off x="8316417" y="4784400"/>
            <a:ext cx="467584" cy="27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accent1"/>
              </a:buClr>
              <a:buSzPts val="700"/>
              <a:buFont typeface="Arial"/>
              <a:buNone/>
            </a:pPr>
            <a:fld id="{00000000-1234-1234-1234-123412341234}" type="slidenum">
              <a:rPr lang="fr-FR"/>
              <a:t>12</a:t>
            </a:fld>
            <a:endParaRPr/>
          </a:p>
        </p:txBody>
      </p:sp>
      <p:sp>
        <p:nvSpPr>
          <p:cNvPr id="128" name="Google Shape;128;p88"/>
          <p:cNvSpPr txBox="1">
            <a:spLocks noGrp="1"/>
          </p:cNvSpPr>
          <p:nvPr>
            <p:ph type="body" idx="2"/>
          </p:nvPr>
        </p:nvSpPr>
        <p:spPr>
          <a:xfrm>
            <a:off x="382170" y="4141342"/>
            <a:ext cx="8424862" cy="933632"/>
          </a:xfrm>
          <a:prstGeom prst="rect">
            <a:avLst/>
          </a:prstGeom>
          <a:solidFill>
            <a:schemeClr val="lt1"/>
          </a:solid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400"/>
              <a:buNone/>
            </a:pPr>
            <a:r>
              <a:rPr lang="fr-FR"/>
              <a:t>Dans un contexte de </a:t>
            </a:r>
            <a:r>
              <a:rPr lang="fr-FR" b="1">
                <a:solidFill>
                  <a:srgbClr val="000091"/>
                </a:solidFill>
              </a:rPr>
              <a:t>changements globaux </a:t>
            </a:r>
            <a:r>
              <a:rPr lang="fr-FR"/>
              <a:t>(changement climatique, altération de la biodiversité, urbanisation, transition agricole,  etc…):  </a:t>
            </a:r>
            <a:r>
              <a:rPr lang="fr-FR" b="1">
                <a:solidFill>
                  <a:srgbClr val="000091"/>
                </a:solidFill>
              </a:rPr>
              <a:t>comprendre les déterminants qui influencent les émergences </a:t>
            </a:r>
            <a:r>
              <a:rPr lang="fr-FR"/>
              <a:t>de maladies zoonotiques afin de minimiser les risques d’expositions et de transmission inter-espèces pour </a:t>
            </a:r>
            <a:r>
              <a:rPr lang="fr-FR" b="1">
                <a:solidFill>
                  <a:srgbClr val="000091"/>
                </a:solidFill>
              </a:rPr>
              <a:t>prévenir les émergences </a:t>
            </a:r>
            <a:r>
              <a:rPr lang="fr-FR"/>
              <a:t>de maladies zoonotiques à potentiel pandémique</a:t>
            </a:r>
            <a:endParaRPr/>
          </a:p>
          <a:p>
            <a:pPr marL="0" lvl="0" indent="0" algn="l" rtl="0">
              <a:lnSpc>
                <a:spcPct val="100000"/>
              </a:lnSpc>
              <a:spcBef>
                <a:spcPts val="500"/>
              </a:spcBef>
              <a:spcAft>
                <a:spcPts val="0"/>
              </a:spcAft>
              <a:buSzPts val="1400"/>
              <a:buNone/>
            </a:pPr>
            <a:endParaRPr/>
          </a:p>
        </p:txBody>
      </p:sp>
      <p:pic>
        <p:nvPicPr>
          <p:cNvPr id="129" name="Google Shape;129;p88"/>
          <p:cNvPicPr preferRelativeResize="0"/>
          <p:nvPr/>
        </p:nvPicPr>
        <p:blipFill rotWithShape="1">
          <a:blip r:embed="rId3">
            <a:alphaModFix/>
          </a:blip>
          <a:srcRect t="8920" b="11001"/>
          <a:stretch/>
        </p:blipFill>
        <p:spPr>
          <a:xfrm>
            <a:off x="1259633" y="1231635"/>
            <a:ext cx="6327105" cy="2849908"/>
          </a:xfrm>
          <a:prstGeom prst="rect">
            <a:avLst/>
          </a:prstGeom>
          <a:noFill/>
          <a:ln>
            <a:noFill/>
          </a:ln>
        </p:spPr>
      </p:pic>
      <p:pic>
        <p:nvPicPr>
          <p:cNvPr id="130" name="Google Shape;130;p88"/>
          <p:cNvPicPr preferRelativeResize="0"/>
          <p:nvPr/>
        </p:nvPicPr>
        <p:blipFill rotWithShape="1">
          <a:blip r:embed="rId4">
            <a:alphaModFix/>
          </a:blip>
          <a:srcRect/>
          <a:stretch/>
        </p:blipFill>
        <p:spPr>
          <a:xfrm>
            <a:off x="2468609" y="114253"/>
            <a:ext cx="586827" cy="540000"/>
          </a:xfrm>
          <a:prstGeom prst="ellipse">
            <a:avLst/>
          </a:prstGeom>
          <a:noFill/>
          <a:ln>
            <a:noFill/>
          </a:ln>
        </p:spPr>
      </p:pic>
      <p:pic>
        <p:nvPicPr>
          <p:cNvPr id="131" name="Google Shape;131;p88"/>
          <p:cNvPicPr preferRelativeResize="0"/>
          <p:nvPr/>
        </p:nvPicPr>
        <p:blipFill rotWithShape="1">
          <a:blip r:embed="rId5">
            <a:alphaModFix/>
          </a:blip>
          <a:srcRect/>
          <a:stretch/>
        </p:blipFill>
        <p:spPr>
          <a:xfrm>
            <a:off x="1301644" y="245560"/>
            <a:ext cx="1046922" cy="308840"/>
          </a:xfrm>
          <a:prstGeom prst="rect">
            <a:avLst/>
          </a:prstGeom>
          <a:noFill/>
          <a:ln>
            <a:noFill/>
          </a:ln>
        </p:spPr>
      </p:pic>
      <p:pic>
        <p:nvPicPr>
          <p:cNvPr id="132" name="Google Shape;132;p88"/>
          <p:cNvPicPr preferRelativeResize="0"/>
          <p:nvPr/>
        </p:nvPicPr>
        <p:blipFill rotWithShape="1">
          <a:blip r:embed="rId6">
            <a:alphaModFix/>
          </a:blip>
          <a:srcRect/>
          <a:stretch/>
        </p:blipFill>
        <p:spPr>
          <a:xfrm>
            <a:off x="7535616" y="1318379"/>
            <a:ext cx="780801" cy="594545"/>
          </a:xfrm>
          <a:prstGeom prst="rect">
            <a:avLst/>
          </a:prstGeom>
          <a:noFill/>
          <a:ln>
            <a:noFill/>
          </a:ln>
        </p:spPr>
      </p:pic>
      <p:sp>
        <p:nvSpPr>
          <p:cNvPr id="133" name="Google Shape;133;p88"/>
          <p:cNvSpPr txBox="1"/>
          <p:nvPr/>
        </p:nvSpPr>
        <p:spPr>
          <a:xfrm>
            <a:off x="7409985" y="1873405"/>
            <a:ext cx="165462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chemeClr val="accent2"/>
                </a:solidFill>
                <a:latin typeface="Arial"/>
                <a:ea typeface="Arial"/>
                <a:cs typeface="Arial"/>
                <a:sym typeface="Arial"/>
              </a:rPr>
              <a:t>PEPR MIE</a:t>
            </a:r>
            <a:endParaRPr/>
          </a:p>
        </p:txBody>
      </p:sp>
      <p:pic>
        <p:nvPicPr>
          <p:cNvPr id="2" name="Google Shape;168;p89">
            <a:extLst>
              <a:ext uri="{FF2B5EF4-FFF2-40B4-BE49-F238E27FC236}">
                <a16:creationId xmlns:a16="http://schemas.microsoft.com/office/drawing/2014/main" id="{7E75529D-1450-1525-0059-EA3F5BC89432}"/>
              </a:ext>
            </a:extLst>
          </p:cNvPr>
          <p:cNvPicPr preferRelativeResize="0"/>
          <p:nvPr/>
        </p:nvPicPr>
        <p:blipFill rotWithShape="1">
          <a:blip r:embed="rId7">
            <a:alphaModFix/>
          </a:blip>
          <a:srcRect/>
          <a:stretch/>
        </p:blipFill>
        <p:spPr>
          <a:xfrm>
            <a:off x="8385498" y="1422735"/>
            <a:ext cx="398501" cy="3858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3"/>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Le PEPR PREZODE en quelques éléments</a:t>
            </a:r>
            <a:endParaRPr/>
          </a:p>
        </p:txBody>
      </p:sp>
      <p:sp>
        <p:nvSpPr>
          <p:cNvPr id="139" name="Google Shape;139;p53"/>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accent1"/>
              </a:buClr>
              <a:buSzPts val="700"/>
              <a:buFont typeface="Arial"/>
              <a:buNone/>
            </a:pPr>
            <a:fld id="{00000000-1234-1234-1234-123412341234}" type="slidenum">
              <a:rPr lang="fr-FR"/>
              <a:t>13</a:t>
            </a:fld>
            <a:endParaRPr/>
          </a:p>
        </p:txBody>
      </p:sp>
      <p:sp>
        <p:nvSpPr>
          <p:cNvPr id="140" name="Google Shape;140;p53"/>
          <p:cNvSpPr txBox="1">
            <a:spLocks noGrp="1"/>
          </p:cNvSpPr>
          <p:nvPr>
            <p:ph type="body" idx="2"/>
          </p:nvPr>
        </p:nvSpPr>
        <p:spPr>
          <a:xfrm>
            <a:off x="359137" y="1411155"/>
            <a:ext cx="8424862" cy="3261584"/>
          </a:xfrm>
          <a:prstGeom prst="rect">
            <a:avLst/>
          </a:prstGeom>
          <a:noFill/>
          <a:ln>
            <a:noFill/>
          </a:ln>
        </p:spPr>
        <p:txBody>
          <a:bodyPr spcFirstLastPara="1" wrap="square" lIns="0" tIns="0" rIns="0" bIns="0" anchor="t" anchorCtr="0">
            <a:noAutofit/>
          </a:bodyPr>
          <a:lstStyle/>
          <a:p>
            <a:pPr marL="285750" lvl="0" indent="-285750" algn="just" rtl="0">
              <a:lnSpc>
                <a:spcPct val="100000"/>
              </a:lnSpc>
              <a:spcBef>
                <a:spcPts val="500"/>
              </a:spcBef>
              <a:spcAft>
                <a:spcPts val="0"/>
              </a:spcAft>
              <a:buClr>
                <a:srgbClr val="002060"/>
              </a:buClr>
              <a:buSzPts val="1400"/>
              <a:buFont typeface="Arial"/>
              <a:buChar char="•"/>
            </a:pPr>
            <a:r>
              <a:rPr lang="fr-FR" sz="1200" dirty="0">
                <a:solidFill>
                  <a:srgbClr val="002060"/>
                </a:solidFill>
              </a:rPr>
              <a:t>Le mot clé du PEPR: </a:t>
            </a:r>
            <a:r>
              <a:rPr lang="fr-FR" sz="1200" b="1" dirty="0">
                <a:solidFill>
                  <a:schemeClr val="accent1"/>
                </a:solidFill>
              </a:rPr>
              <a:t>Prévention</a:t>
            </a:r>
            <a:endParaRPr dirty="0"/>
          </a:p>
          <a:p>
            <a:pPr marL="0" lvl="0" indent="0" algn="just" rtl="0">
              <a:lnSpc>
                <a:spcPct val="100000"/>
              </a:lnSpc>
              <a:spcBef>
                <a:spcPts val="500"/>
              </a:spcBef>
              <a:spcAft>
                <a:spcPts val="0"/>
              </a:spcAft>
              <a:buClr>
                <a:srgbClr val="002060"/>
              </a:buClr>
              <a:buSzPts val="1400"/>
              <a:buNone/>
            </a:pPr>
            <a:endParaRPr sz="1200" b="0" i="0" u="none" strike="noStrike" dirty="0">
              <a:solidFill>
                <a:srgbClr val="002060"/>
              </a:solidFill>
            </a:endParaRPr>
          </a:p>
          <a:p>
            <a:pPr marL="285750" lvl="0" indent="-285750" algn="just" rtl="0">
              <a:lnSpc>
                <a:spcPct val="100000"/>
              </a:lnSpc>
              <a:spcBef>
                <a:spcPts val="500"/>
              </a:spcBef>
              <a:spcAft>
                <a:spcPts val="0"/>
              </a:spcAft>
              <a:buClr>
                <a:srgbClr val="002060"/>
              </a:buClr>
              <a:buSzPts val="1400"/>
              <a:buFont typeface="Arial"/>
              <a:buChar char="•"/>
            </a:pPr>
            <a:r>
              <a:rPr lang="fr-FR" sz="1200" b="0" i="0" u="none" strike="noStrike" dirty="0">
                <a:solidFill>
                  <a:srgbClr val="002060"/>
                </a:solidFill>
              </a:rPr>
              <a:t>Le PEPR porte sur les </a:t>
            </a:r>
            <a:r>
              <a:rPr lang="fr-FR" sz="1200" b="1" i="0" u="none" strike="noStrike" dirty="0">
                <a:solidFill>
                  <a:schemeClr val="accent1"/>
                </a:solidFill>
              </a:rPr>
              <a:t>agents pathogènes zoonotiques </a:t>
            </a:r>
            <a:r>
              <a:rPr lang="fr-FR" sz="1200" b="0" i="0" u="none" strike="noStrike" dirty="0">
                <a:solidFill>
                  <a:srgbClr val="002060"/>
                </a:solidFill>
              </a:rPr>
              <a:t>à risque d’émergence, qui ont déjà émergé ou qui peuvent </a:t>
            </a:r>
            <a:r>
              <a:rPr lang="fr-FR" sz="1200" b="0" i="0" u="none" strike="noStrike" dirty="0" err="1">
                <a:solidFill>
                  <a:srgbClr val="002060"/>
                </a:solidFill>
              </a:rPr>
              <a:t>ré-émerger</a:t>
            </a:r>
            <a:r>
              <a:rPr lang="fr-FR" sz="1200" b="0" i="0" u="none" strike="noStrike" dirty="0">
                <a:solidFill>
                  <a:srgbClr val="002060"/>
                </a:solidFill>
              </a:rPr>
              <a:t> et qui ont un potentiel pandém</a:t>
            </a:r>
            <a:r>
              <a:rPr lang="fr-FR" sz="1200" dirty="0">
                <a:solidFill>
                  <a:srgbClr val="002060"/>
                </a:solidFill>
              </a:rPr>
              <a:t>ique.</a:t>
            </a:r>
            <a:endParaRPr dirty="0"/>
          </a:p>
          <a:p>
            <a:pPr marL="0" lvl="0" indent="0" algn="just" rtl="0">
              <a:lnSpc>
                <a:spcPct val="100000"/>
              </a:lnSpc>
              <a:spcBef>
                <a:spcPts val="500"/>
              </a:spcBef>
              <a:spcAft>
                <a:spcPts val="0"/>
              </a:spcAft>
              <a:buClr>
                <a:srgbClr val="002060"/>
              </a:buClr>
              <a:buSzPts val="1400"/>
              <a:buNone/>
            </a:pPr>
            <a:endParaRPr sz="1200" b="0" i="0" u="none" strike="noStrike" dirty="0">
              <a:solidFill>
                <a:srgbClr val="002060"/>
              </a:solidFill>
            </a:endParaRPr>
          </a:p>
          <a:p>
            <a:pPr marL="285750" lvl="0" indent="-285750" algn="just" rtl="0">
              <a:lnSpc>
                <a:spcPct val="100000"/>
              </a:lnSpc>
              <a:spcBef>
                <a:spcPts val="500"/>
              </a:spcBef>
              <a:spcAft>
                <a:spcPts val="0"/>
              </a:spcAft>
              <a:buClr>
                <a:srgbClr val="002060"/>
              </a:buClr>
              <a:buSzPts val="1400"/>
              <a:buFont typeface="Arial"/>
              <a:buChar char="•"/>
            </a:pPr>
            <a:r>
              <a:rPr lang="fr-FR" sz="1200" b="0" i="0" u="none" strike="noStrike" dirty="0">
                <a:solidFill>
                  <a:srgbClr val="002060"/>
                </a:solidFill>
              </a:rPr>
              <a:t>la </a:t>
            </a:r>
            <a:r>
              <a:rPr lang="fr-FR" sz="1200" b="1" i="0" u="none" strike="noStrike" dirty="0">
                <a:solidFill>
                  <a:schemeClr val="accent1"/>
                </a:solidFill>
              </a:rPr>
              <a:t>liste des agents pathogènes prioritaires </a:t>
            </a:r>
            <a:r>
              <a:rPr lang="fr-FR" sz="1200" b="0" i="0" u="none" strike="noStrike" dirty="0">
                <a:solidFill>
                  <a:srgbClr val="002060"/>
                </a:solidFill>
              </a:rPr>
              <a:t>à étudier dans le cadre d’émergences pandémiques est également valable pour le PEPR PREZODE. Néanmoins, dans le cadre du PEPR PREZODE </a:t>
            </a:r>
            <a:r>
              <a:rPr lang="fr-FR" sz="1200" b="0" i="0" u="sng" strike="noStrike" dirty="0">
                <a:solidFill>
                  <a:srgbClr val="FF0000"/>
                </a:solidFill>
              </a:rPr>
              <a:t>cette liste n’est pas restrictive et d’autres agents pathogènes</a:t>
            </a:r>
            <a:r>
              <a:rPr lang="fr-FR" sz="1200" b="0" i="0" u="none" strike="noStrike" dirty="0">
                <a:solidFill>
                  <a:srgbClr val="002060"/>
                </a:solidFill>
              </a:rPr>
              <a:t>, </a:t>
            </a:r>
            <a:r>
              <a:rPr lang="fr-FR" sz="1200" b="0" i="0" u="sng" strike="noStrike" dirty="0">
                <a:solidFill>
                  <a:schemeClr val="accent2"/>
                </a:solidFill>
              </a:rPr>
              <a:t>y compris le pathogène X non encore identifié, peuvent être étudiés</a:t>
            </a:r>
            <a:r>
              <a:rPr lang="fr-FR" sz="1200" b="0" i="0" u="none" strike="noStrike" dirty="0">
                <a:solidFill>
                  <a:srgbClr val="002060"/>
                </a:solidFill>
              </a:rPr>
              <a:t> du moment qu’ils sont à risque d’émergence et représentent une potentielle menace pour l'Europe et le territoire national.</a:t>
            </a:r>
            <a:endParaRPr dirty="0"/>
          </a:p>
          <a:p>
            <a:pPr marL="0" lvl="0" indent="0" algn="just" rtl="0">
              <a:lnSpc>
                <a:spcPct val="100000"/>
              </a:lnSpc>
              <a:spcBef>
                <a:spcPts val="500"/>
              </a:spcBef>
              <a:spcAft>
                <a:spcPts val="0"/>
              </a:spcAft>
              <a:buClr>
                <a:srgbClr val="002060"/>
              </a:buClr>
              <a:buSzPts val="1400"/>
              <a:buNone/>
            </a:pPr>
            <a:endParaRPr sz="1350" b="1" dirty="0">
              <a:latin typeface="Calibri"/>
              <a:ea typeface="Calibri"/>
              <a:cs typeface="Calibri"/>
              <a:sym typeface="Calibri"/>
            </a:endParaRPr>
          </a:p>
          <a:p>
            <a:pPr marL="285750" lvl="0" indent="-285750" algn="just" rtl="0">
              <a:lnSpc>
                <a:spcPct val="100000"/>
              </a:lnSpc>
              <a:spcBef>
                <a:spcPts val="500"/>
              </a:spcBef>
              <a:spcAft>
                <a:spcPts val="0"/>
              </a:spcAft>
              <a:buClr>
                <a:srgbClr val="002060"/>
              </a:buClr>
              <a:buSzPts val="1400"/>
              <a:buFont typeface="Arial"/>
              <a:buChar char="•"/>
            </a:pPr>
            <a:r>
              <a:rPr lang="fr-FR" sz="1200" dirty="0">
                <a:solidFill>
                  <a:srgbClr val="002060"/>
                </a:solidFill>
              </a:rPr>
              <a:t>Budget : </a:t>
            </a:r>
            <a:r>
              <a:rPr lang="fr-FR" sz="1200" b="1" dirty="0">
                <a:solidFill>
                  <a:schemeClr val="accent1"/>
                </a:solidFill>
              </a:rPr>
              <a:t>30 M€ </a:t>
            </a:r>
            <a:endParaRPr dirty="0"/>
          </a:p>
          <a:p>
            <a:pPr marL="0" lvl="0" indent="0" algn="just" rtl="0">
              <a:lnSpc>
                <a:spcPct val="100000"/>
              </a:lnSpc>
              <a:spcBef>
                <a:spcPts val="500"/>
              </a:spcBef>
              <a:spcAft>
                <a:spcPts val="0"/>
              </a:spcAft>
              <a:buClr>
                <a:srgbClr val="002060"/>
              </a:buClr>
              <a:buSzPts val="1400"/>
              <a:buNone/>
            </a:pPr>
            <a:endParaRPr sz="1200" b="1" dirty="0">
              <a:solidFill>
                <a:schemeClr val="accent1"/>
              </a:solidFill>
            </a:endParaRPr>
          </a:p>
          <a:p>
            <a:pPr marL="285750" lvl="0" indent="-285750" algn="just" rtl="0">
              <a:lnSpc>
                <a:spcPct val="100000"/>
              </a:lnSpc>
              <a:spcBef>
                <a:spcPts val="500"/>
              </a:spcBef>
              <a:spcAft>
                <a:spcPts val="0"/>
              </a:spcAft>
              <a:buClr>
                <a:srgbClr val="002060"/>
              </a:buClr>
              <a:buSzPts val="1400"/>
              <a:buFont typeface="Arial"/>
              <a:buChar char="•"/>
            </a:pPr>
            <a:r>
              <a:rPr lang="fr-FR" sz="1200" dirty="0">
                <a:solidFill>
                  <a:srgbClr val="002060"/>
                </a:solidFill>
              </a:rPr>
              <a:t>Durée : </a:t>
            </a:r>
            <a:r>
              <a:rPr lang="fr-FR" sz="1200" b="1" dirty="0">
                <a:solidFill>
                  <a:schemeClr val="accent1"/>
                </a:solidFill>
              </a:rPr>
              <a:t>5 ans (01/12/2023- 30/11/2028)</a:t>
            </a:r>
            <a:endParaRPr dirty="0"/>
          </a:p>
        </p:txBody>
      </p:sp>
      <p:pic>
        <p:nvPicPr>
          <p:cNvPr id="141" name="Google Shape;141;p53"/>
          <p:cNvPicPr preferRelativeResize="0"/>
          <p:nvPr/>
        </p:nvPicPr>
        <p:blipFill rotWithShape="1">
          <a:blip r:embed="rId3">
            <a:alphaModFix/>
          </a:blip>
          <a:srcRect/>
          <a:stretch/>
        </p:blipFill>
        <p:spPr>
          <a:xfrm>
            <a:off x="1332277" y="76962"/>
            <a:ext cx="804513" cy="7767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9"/>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14</a:t>
            </a:fld>
            <a:endParaRPr/>
          </a:p>
        </p:txBody>
      </p:sp>
      <p:pic>
        <p:nvPicPr>
          <p:cNvPr id="147" name="Google Shape;147;p89"/>
          <p:cNvPicPr preferRelativeResize="0"/>
          <p:nvPr/>
        </p:nvPicPr>
        <p:blipFill rotWithShape="1">
          <a:blip r:embed="rId3">
            <a:alphaModFix/>
          </a:blip>
          <a:srcRect/>
          <a:stretch/>
        </p:blipFill>
        <p:spPr>
          <a:xfrm>
            <a:off x="216705" y="700106"/>
            <a:ext cx="7473917" cy="4204079"/>
          </a:xfrm>
          <a:prstGeom prst="rect">
            <a:avLst/>
          </a:prstGeom>
          <a:noFill/>
          <a:ln>
            <a:noFill/>
          </a:ln>
        </p:spPr>
      </p:pic>
      <p:sp>
        <p:nvSpPr>
          <p:cNvPr id="148" name="Google Shape;148;p89"/>
          <p:cNvSpPr/>
          <p:nvPr/>
        </p:nvSpPr>
        <p:spPr>
          <a:xfrm>
            <a:off x="179228" y="1501616"/>
            <a:ext cx="2463762" cy="465240"/>
          </a:xfrm>
          <a:prstGeom prst="roundRect">
            <a:avLst>
              <a:gd name="adj" fmla="val 16667"/>
            </a:avLst>
          </a:prstGeom>
          <a:solidFill>
            <a:schemeClr val="dk2"/>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accent2"/>
              </a:solidFill>
              <a:latin typeface="Arial"/>
              <a:ea typeface="Arial"/>
              <a:cs typeface="Arial"/>
              <a:sym typeface="Arial"/>
            </a:endParaRPr>
          </a:p>
        </p:txBody>
      </p:sp>
      <p:sp>
        <p:nvSpPr>
          <p:cNvPr id="149" name="Google Shape;149;p89"/>
          <p:cNvSpPr txBox="1"/>
          <p:nvPr/>
        </p:nvSpPr>
        <p:spPr>
          <a:xfrm>
            <a:off x="-21610" y="1575446"/>
            <a:ext cx="290918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Comprendre les liens entre activités anthropiques</a:t>
            </a:r>
            <a:endParaRPr/>
          </a:p>
          <a:p>
            <a:pPr marL="0" marR="0" lvl="0" indent="0" algn="ctr"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et mécanismes de l’émergence– 9M€</a:t>
            </a:r>
            <a:endParaRPr/>
          </a:p>
        </p:txBody>
      </p:sp>
      <p:sp>
        <p:nvSpPr>
          <p:cNvPr id="150" name="Google Shape;150;p89"/>
          <p:cNvSpPr/>
          <p:nvPr/>
        </p:nvSpPr>
        <p:spPr>
          <a:xfrm>
            <a:off x="2373085" y="1178106"/>
            <a:ext cx="1583870" cy="36467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51" name="Google Shape;151;p89"/>
          <p:cNvSpPr txBox="1"/>
          <p:nvPr/>
        </p:nvSpPr>
        <p:spPr>
          <a:xfrm>
            <a:off x="2351631" y="1190111"/>
            <a:ext cx="160876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Développer des stratégies </a:t>
            </a:r>
            <a:endParaRPr/>
          </a:p>
          <a:p>
            <a:pPr marL="0" marR="0" lvl="0" indent="0" algn="ctr"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durables de prévention– 8M€</a:t>
            </a:r>
            <a:endParaRPr/>
          </a:p>
        </p:txBody>
      </p:sp>
      <p:sp>
        <p:nvSpPr>
          <p:cNvPr id="152" name="Google Shape;152;p89"/>
          <p:cNvSpPr/>
          <p:nvPr/>
        </p:nvSpPr>
        <p:spPr>
          <a:xfrm>
            <a:off x="3979044" y="1555566"/>
            <a:ext cx="1608764" cy="42166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53" name="Google Shape;153;p89"/>
          <p:cNvSpPr txBox="1"/>
          <p:nvPr/>
        </p:nvSpPr>
        <p:spPr>
          <a:xfrm>
            <a:off x="3967841" y="1569017"/>
            <a:ext cx="163085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Développer des systèmes de surveillance – 8M€</a:t>
            </a:r>
            <a:endParaRPr/>
          </a:p>
        </p:txBody>
      </p:sp>
      <p:sp>
        <p:nvSpPr>
          <p:cNvPr id="154" name="Google Shape;154;p89"/>
          <p:cNvSpPr/>
          <p:nvPr/>
        </p:nvSpPr>
        <p:spPr>
          <a:xfrm>
            <a:off x="5562916" y="1212667"/>
            <a:ext cx="2165183" cy="42166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55" name="Google Shape;155;p89"/>
          <p:cNvSpPr/>
          <p:nvPr/>
        </p:nvSpPr>
        <p:spPr>
          <a:xfrm>
            <a:off x="3117751" y="3369503"/>
            <a:ext cx="2292449" cy="4216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56" name="Google Shape;156;p89"/>
          <p:cNvSpPr txBox="1"/>
          <p:nvPr/>
        </p:nvSpPr>
        <p:spPr>
          <a:xfrm>
            <a:off x="2956598" y="3436588"/>
            <a:ext cx="42443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                      Gouvernance et animation – 2 M€:</a:t>
            </a:r>
            <a:endParaRPr/>
          </a:p>
          <a:p>
            <a:pPr marL="0" marR="0" lvl="0" indent="0" algn="l" rtl="0">
              <a:lnSpc>
                <a:spcPct val="100000"/>
              </a:lnSpc>
              <a:spcBef>
                <a:spcPts val="0"/>
              </a:spcBef>
              <a:spcAft>
                <a:spcPts val="0"/>
              </a:spcAft>
              <a:buNone/>
            </a:pPr>
            <a:r>
              <a:rPr lang="fr-FR" sz="900" b="0" i="0" u="none" strike="noStrike" cap="none">
                <a:solidFill>
                  <a:srgbClr val="0070C0"/>
                </a:solidFill>
                <a:latin typeface="Arial"/>
                <a:ea typeface="Arial"/>
                <a:cs typeface="Arial"/>
                <a:sym typeface="Arial"/>
              </a:rPr>
              <a:t>5 actions : animations nationale et internationale, Impact, Prospectives et données. </a:t>
            </a:r>
            <a:endParaRPr/>
          </a:p>
        </p:txBody>
      </p:sp>
      <p:sp>
        <p:nvSpPr>
          <p:cNvPr id="157" name="Google Shape;157;p89"/>
          <p:cNvSpPr txBox="1"/>
          <p:nvPr/>
        </p:nvSpPr>
        <p:spPr>
          <a:xfrm>
            <a:off x="5423019" y="1228516"/>
            <a:ext cx="25118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900" b="0" i="0" u="none" strike="noStrike" cap="none" dirty="0">
                <a:solidFill>
                  <a:srgbClr val="0070C0"/>
                </a:solidFill>
                <a:latin typeface="Arial"/>
                <a:ea typeface="Arial"/>
                <a:cs typeface="Arial"/>
                <a:sym typeface="Arial"/>
              </a:rPr>
              <a:t>Renforcer les capacités de détection et </a:t>
            </a:r>
            <a:endParaRPr dirty="0"/>
          </a:p>
          <a:p>
            <a:pPr marL="0" marR="0" lvl="0" indent="0" algn="ctr" rtl="0">
              <a:lnSpc>
                <a:spcPct val="100000"/>
              </a:lnSpc>
              <a:spcBef>
                <a:spcPts val="0"/>
              </a:spcBef>
              <a:spcAft>
                <a:spcPts val="0"/>
              </a:spcAft>
              <a:buNone/>
            </a:pPr>
            <a:r>
              <a:rPr lang="fr-FR" sz="900" b="0" i="0" u="none" strike="noStrike" cap="none" dirty="0">
                <a:solidFill>
                  <a:srgbClr val="0070C0"/>
                </a:solidFill>
                <a:latin typeface="Arial"/>
                <a:ea typeface="Arial"/>
                <a:cs typeface="Arial"/>
                <a:sym typeface="Arial"/>
              </a:rPr>
              <a:t>l’étude des pathogènes zoonotiques - 3M€</a:t>
            </a:r>
            <a:endParaRPr dirty="0"/>
          </a:p>
        </p:txBody>
      </p:sp>
      <p:sp>
        <p:nvSpPr>
          <p:cNvPr id="158" name="Google Shape;158;p89"/>
          <p:cNvSpPr txBox="1"/>
          <p:nvPr/>
        </p:nvSpPr>
        <p:spPr>
          <a:xfrm>
            <a:off x="692425" y="1185589"/>
            <a:ext cx="1611339"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200" b="1" i="0" u="none" strike="noStrike" cap="none">
                <a:solidFill>
                  <a:srgbClr val="03507B"/>
                </a:solidFill>
                <a:latin typeface="Arial"/>
                <a:ea typeface="Arial"/>
                <a:cs typeface="Arial"/>
                <a:sym typeface="Arial"/>
              </a:rPr>
              <a:t>WORK PACKAGE 1</a:t>
            </a:r>
            <a:endParaRPr/>
          </a:p>
        </p:txBody>
      </p:sp>
      <p:sp>
        <p:nvSpPr>
          <p:cNvPr id="159" name="Google Shape;159;p89"/>
          <p:cNvSpPr txBox="1"/>
          <p:nvPr/>
        </p:nvSpPr>
        <p:spPr>
          <a:xfrm>
            <a:off x="2312081" y="829437"/>
            <a:ext cx="1611339"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200" b="1" i="0" u="none" strike="noStrike" cap="none">
                <a:solidFill>
                  <a:srgbClr val="03507B"/>
                </a:solidFill>
                <a:latin typeface="Arial"/>
                <a:ea typeface="Arial"/>
                <a:cs typeface="Arial"/>
                <a:sym typeface="Arial"/>
              </a:rPr>
              <a:t>WORK PACKAGE 2</a:t>
            </a:r>
            <a:endParaRPr/>
          </a:p>
        </p:txBody>
      </p:sp>
      <p:sp>
        <p:nvSpPr>
          <p:cNvPr id="160" name="Google Shape;160;p89"/>
          <p:cNvSpPr txBox="1"/>
          <p:nvPr/>
        </p:nvSpPr>
        <p:spPr>
          <a:xfrm>
            <a:off x="3977599" y="1183277"/>
            <a:ext cx="1611339"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200" b="1" i="0" u="none" strike="noStrike" cap="none">
                <a:solidFill>
                  <a:srgbClr val="03507B"/>
                </a:solidFill>
                <a:latin typeface="Arial"/>
                <a:ea typeface="Arial"/>
                <a:cs typeface="Arial"/>
                <a:sym typeface="Arial"/>
              </a:rPr>
              <a:t>WORK PACKAGE 3</a:t>
            </a:r>
            <a:endParaRPr/>
          </a:p>
        </p:txBody>
      </p:sp>
      <p:sp>
        <p:nvSpPr>
          <p:cNvPr id="161" name="Google Shape;161;p89"/>
          <p:cNvSpPr txBox="1"/>
          <p:nvPr/>
        </p:nvSpPr>
        <p:spPr>
          <a:xfrm>
            <a:off x="5569006" y="833166"/>
            <a:ext cx="1611339"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200" b="1" i="0" u="none" strike="noStrike" cap="none">
                <a:solidFill>
                  <a:srgbClr val="03507B"/>
                </a:solidFill>
                <a:latin typeface="Arial"/>
                <a:ea typeface="Arial"/>
                <a:cs typeface="Arial"/>
                <a:sym typeface="Arial"/>
              </a:rPr>
              <a:t>WORK PACKAGE 4</a:t>
            </a:r>
            <a:endParaRPr/>
          </a:p>
        </p:txBody>
      </p:sp>
      <p:pic>
        <p:nvPicPr>
          <p:cNvPr id="162" name="Google Shape;162;p89"/>
          <p:cNvPicPr preferRelativeResize="0"/>
          <p:nvPr/>
        </p:nvPicPr>
        <p:blipFill rotWithShape="1">
          <a:blip r:embed="rId4">
            <a:alphaModFix/>
          </a:blip>
          <a:srcRect/>
          <a:stretch/>
        </p:blipFill>
        <p:spPr>
          <a:xfrm>
            <a:off x="6678957" y="1761873"/>
            <a:ext cx="332084" cy="364672"/>
          </a:xfrm>
          <a:prstGeom prst="rect">
            <a:avLst/>
          </a:prstGeom>
          <a:noFill/>
          <a:ln>
            <a:noFill/>
          </a:ln>
        </p:spPr>
      </p:pic>
      <p:sp>
        <p:nvSpPr>
          <p:cNvPr id="163" name="Google Shape;163;p89"/>
          <p:cNvSpPr txBox="1"/>
          <p:nvPr/>
        </p:nvSpPr>
        <p:spPr>
          <a:xfrm>
            <a:off x="2967178" y="3232621"/>
            <a:ext cx="2130713"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1200" b="1" i="0" u="none" strike="noStrike" cap="none">
                <a:solidFill>
                  <a:srgbClr val="03507B"/>
                </a:solidFill>
                <a:latin typeface="Arial"/>
                <a:ea typeface="Arial"/>
                <a:cs typeface="Arial"/>
                <a:sym typeface="Arial"/>
              </a:rPr>
              <a:t>       WORK PACKAGE 5     </a:t>
            </a:r>
            <a:endParaRPr/>
          </a:p>
        </p:txBody>
      </p:sp>
      <p:sp>
        <p:nvSpPr>
          <p:cNvPr id="164" name="Google Shape;164;p89"/>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None/>
            </a:pPr>
            <a:r>
              <a:rPr lang="fr-FR"/>
              <a:t>Secrétariat général pour l'investissement</a:t>
            </a:r>
            <a:endParaRPr/>
          </a:p>
        </p:txBody>
      </p:sp>
      <p:pic>
        <p:nvPicPr>
          <p:cNvPr id="165" name="Google Shape;165;p89"/>
          <p:cNvPicPr preferRelativeResize="0"/>
          <p:nvPr/>
        </p:nvPicPr>
        <p:blipFill rotWithShape="1">
          <a:blip r:embed="rId5">
            <a:alphaModFix/>
          </a:blip>
          <a:srcRect/>
          <a:stretch/>
        </p:blipFill>
        <p:spPr>
          <a:xfrm>
            <a:off x="2468609" y="114253"/>
            <a:ext cx="586827" cy="540000"/>
          </a:xfrm>
          <a:prstGeom prst="ellipse">
            <a:avLst/>
          </a:prstGeom>
          <a:noFill/>
          <a:ln>
            <a:noFill/>
          </a:ln>
        </p:spPr>
      </p:pic>
      <p:pic>
        <p:nvPicPr>
          <p:cNvPr id="166" name="Google Shape;166;p89"/>
          <p:cNvPicPr preferRelativeResize="0"/>
          <p:nvPr/>
        </p:nvPicPr>
        <p:blipFill rotWithShape="1">
          <a:blip r:embed="rId6">
            <a:alphaModFix/>
          </a:blip>
          <a:srcRect/>
          <a:stretch/>
        </p:blipFill>
        <p:spPr>
          <a:xfrm>
            <a:off x="1301644" y="245560"/>
            <a:ext cx="1046922" cy="308840"/>
          </a:xfrm>
          <a:prstGeom prst="rect">
            <a:avLst/>
          </a:prstGeom>
          <a:noFill/>
          <a:ln>
            <a:noFill/>
          </a:ln>
        </p:spPr>
      </p:pic>
      <p:sp>
        <p:nvSpPr>
          <p:cNvPr id="167" name="Google Shape;167;p89"/>
          <p:cNvSpPr txBox="1"/>
          <p:nvPr/>
        </p:nvSpPr>
        <p:spPr>
          <a:xfrm>
            <a:off x="7814170" y="1155382"/>
            <a:ext cx="1113125" cy="692467"/>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fr-FR" sz="675" b="1" i="0" u="none" strike="noStrike" cap="none" dirty="0">
                <a:solidFill>
                  <a:srgbClr val="0070C0"/>
                </a:solidFill>
                <a:latin typeface="Arial"/>
                <a:ea typeface="Arial"/>
                <a:cs typeface="Arial"/>
                <a:sym typeface="Arial"/>
              </a:rPr>
              <a:t>AMI conjoint MIE-PREZODE - Equipement et Infrastructure</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675" b="0" i="0" u="none" strike="noStrike" cap="none" dirty="0">
                <a:solidFill>
                  <a:srgbClr val="0070C0"/>
                </a:solidFill>
                <a:latin typeface="Arial"/>
                <a:ea typeface="Arial"/>
                <a:cs typeface="Arial"/>
                <a:sym typeface="Arial"/>
              </a:rPr>
              <a:t>Modèles petits animaux et vecteurs - </a:t>
            </a:r>
            <a:r>
              <a:rPr lang="fr-FR" sz="675" b="1" i="0" u="none" strike="noStrike" cap="none" dirty="0">
                <a:solidFill>
                  <a:srgbClr val="0070C0"/>
                </a:solidFill>
                <a:latin typeface="Arial"/>
                <a:ea typeface="Arial"/>
                <a:cs typeface="Arial"/>
                <a:sym typeface="Arial"/>
              </a:rPr>
              <a:t>12M€</a:t>
            </a:r>
            <a:endParaRPr sz="1050" b="0" i="0" u="none" strike="noStrike" cap="none" dirty="0">
              <a:solidFill>
                <a:srgbClr val="000000"/>
              </a:solidFill>
              <a:latin typeface="Arial"/>
              <a:ea typeface="Arial"/>
              <a:cs typeface="Arial"/>
              <a:sym typeface="Arial"/>
            </a:endParaRPr>
          </a:p>
        </p:txBody>
      </p:sp>
      <p:pic>
        <p:nvPicPr>
          <p:cNvPr id="168" name="Google Shape;168;p89"/>
          <p:cNvPicPr preferRelativeResize="0"/>
          <p:nvPr/>
        </p:nvPicPr>
        <p:blipFill rotWithShape="1">
          <a:blip r:embed="rId7">
            <a:alphaModFix/>
          </a:blip>
          <a:srcRect/>
          <a:stretch/>
        </p:blipFill>
        <p:spPr>
          <a:xfrm>
            <a:off x="8171481" y="1953209"/>
            <a:ext cx="398501" cy="385832"/>
          </a:xfrm>
          <a:prstGeom prst="rect">
            <a:avLst/>
          </a:prstGeom>
          <a:noFill/>
          <a:ln>
            <a:noFill/>
          </a:ln>
        </p:spPr>
      </p:pic>
      <p:sp>
        <p:nvSpPr>
          <p:cNvPr id="169" name="Google Shape;169;p89"/>
          <p:cNvSpPr txBox="1"/>
          <p:nvPr/>
        </p:nvSpPr>
        <p:spPr>
          <a:xfrm>
            <a:off x="1131526" y="930160"/>
            <a:ext cx="6639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1" i="0" u="none" strike="noStrike" cap="none">
                <a:solidFill>
                  <a:schemeClr val="accent2"/>
                </a:solidFill>
                <a:latin typeface="Arial"/>
                <a:ea typeface="Arial"/>
                <a:cs typeface="Arial"/>
                <a:sym typeface="Arial"/>
              </a:rPr>
              <a:t>AAP1</a:t>
            </a:r>
            <a:endParaRPr/>
          </a:p>
        </p:txBody>
      </p:sp>
      <p:sp>
        <p:nvSpPr>
          <p:cNvPr id="170" name="Google Shape;170;p89"/>
          <p:cNvSpPr txBox="1"/>
          <p:nvPr/>
        </p:nvSpPr>
        <p:spPr>
          <a:xfrm>
            <a:off x="4411074" y="914982"/>
            <a:ext cx="6639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1" i="0" u="none" strike="noStrike" cap="none">
                <a:solidFill>
                  <a:schemeClr val="accent2"/>
                </a:solidFill>
                <a:latin typeface="Arial"/>
                <a:ea typeface="Arial"/>
                <a:cs typeface="Arial"/>
                <a:sym typeface="Arial"/>
              </a:rPr>
              <a:t>AAP2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0"/>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Lauréats de l’AAP WP1 sur les liens entre activités anthropiques et mécanismes d’émergence zoonotique</a:t>
            </a:r>
            <a:endParaRPr/>
          </a:p>
        </p:txBody>
      </p:sp>
      <p:sp>
        <p:nvSpPr>
          <p:cNvPr id="176" name="Google Shape;176;p90"/>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15</a:t>
            </a:fld>
            <a:endParaRPr/>
          </a:p>
        </p:txBody>
      </p:sp>
      <p:graphicFrame>
        <p:nvGraphicFramePr>
          <p:cNvPr id="177" name="Google Shape;177;p90"/>
          <p:cNvGraphicFramePr/>
          <p:nvPr/>
        </p:nvGraphicFramePr>
        <p:xfrm>
          <a:off x="454199" y="1974325"/>
          <a:ext cx="7484075" cy="2508675"/>
        </p:xfrm>
        <a:graphic>
          <a:graphicData uri="http://schemas.openxmlformats.org/drawingml/2006/table">
            <a:tbl>
              <a:tblPr bandRow="1">
                <a:noFill/>
                <a:tableStyleId>{01CE2A04-E0CA-4031-AC19-A68F7B5D8A6E}</a:tableStyleId>
              </a:tblPr>
              <a:tblGrid>
                <a:gridCol w="1017050">
                  <a:extLst>
                    <a:ext uri="{9D8B030D-6E8A-4147-A177-3AD203B41FA5}">
                      <a16:colId xmlns:a16="http://schemas.microsoft.com/office/drawing/2014/main" val="20000"/>
                    </a:ext>
                  </a:extLst>
                </a:gridCol>
                <a:gridCol w="2991275">
                  <a:extLst>
                    <a:ext uri="{9D8B030D-6E8A-4147-A177-3AD203B41FA5}">
                      <a16:colId xmlns:a16="http://schemas.microsoft.com/office/drawing/2014/main" val="20001"/>
                    </a:ext>
                  </a:extLst>
                </a:gridCol>
                <a:gridCol w="1452550">
                  <a:extLst>
                    <a:ext uri="{9D8B030D-6E8A-4147-A177-3AD203B41FA5}">
                      <a16:colId xmlns:a16="http://schemas.microsoft.com/office/drawing/2014/main" val="20002"/>
                    </a:ext>
                  </a:extLst>
                </a:gridCol>
                <a:gridCol w="958550">
                  <a:extLst>
                    <a:ext uri="{9D8B030D-6E8A-4147-A177-3AD203B41FA5}">
                      <a16:colId xmlns:a16="http://schemas.microsoft.com/office/drawing/2014/main" val="20003"/>
                    </a:ext>
                  </a:extLst>
                </a:gridCol>
                <a:gridCol w="1064650">
                  <a:extLst>
                    <a:ext uri="{9D8B030D-6E8A-4147-A177-3AD203B41FA5}">
                      <a16:colId xmlns:a16="http://schemas.microsoft.com/office/drawing/2014/main" val="20004"/>
                    </a:ext>
                  </a:extLst>
                </a:gridCol>
              </a:tblGrid>
              <a:tr h="447350">
                <a:tc>
                  <a:txBody>
                    <a:bodyPr/>
                    <a:lstStyle/>
                    <a:p>
                      <a:pPr marL="0" marR="0" lvl="0" indent="0" algn="ctr" rtl="0">
                        <a:lnSpc>
                          <a:spcPct val="100000"/>
                        </a:lnSpc>
                        <a:spcBef>
                          <a:spcPts val="0"/>
                        </a:spcBef>
                        <a:spcAft>
                          <a:spcPts val="0"/>
                        </a:spcAft>
                        <a:buNone/>
                      </a:pPr>
                      <a:r>
                        <a:rPr lang="fr-FR" sz="1100" b="1" u="none" strike="noStrike" cap="none">
                          <a:solidFill>
                            <a:srgbClr val="F2F2F2"/>
                          </a:solidFill>
                          <a:latin typeface="Arial"/>
                          <a:ea typeface="Arial"/>
                          <a:cs typeface="Arial"/>
                          <a:sym typeface="Arial"/>
                        </a:rPr>
                        <a:t>Acronyme</a:t>
                      </a:r>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6D6DFF"/>
                    </a:solidFill>
                  </a:tcPr>
                </a:tc>
                <a:tc>
                  <a:txBody>
                    <a:bodyPr/>
                    <a:lstStyle/>
                    <a:p>
                      <a:pPr marL="0" marR="0" lvl="0" indent="0" algn="ctr" rtl="0">
                        <a:lnSpc>
                          <a:spcPct val="100000"/>
                        </a:lnSpc>
                        <a:spcBef>
                          <a:spcPts val="0"/>
                        </a:spcBef>
                        <a:spcAft>
                          <a:spcPts val="0"/>
                        </a:spcAft>
                        <a:buNone/>
                      </a:pPr>
                      <a:r>
                        <a:rPr lang="fr-FR" sz="1100" b="1" u="none" strike="noStrike" cap="none">
                          <a:solidFill>
                            <a:srgbClr val="F2F2F2"/>
                          </a:solidFill>
                          <a:latin typeface="Arial"/>
                          <a:ea typeface="Arial"/>
                          <a:cs typeface="Arial"/>
                          <a:sym typeface="Arial"/>
                        </a:rPr>
                        <a:t>Titre du projet</a:t>
                      </a:r>
                      <a:endParaRPr/>
                    </a:p>
                  </a:txBody>
                  <a:tcPr marL="91450" marR="91450" marT="45725" marB="45725" anchor="ctr">
                    <a:lnT w="12700" cap="flat" cmpd="sng">
                      <a:solidFill>
                        <a:schemeClr val="dk1"/>
                      </a:solidFill>
                      <a:prstDash val="solid"/>
                      <a:round/>
                      <a:headEnd type="none" w="sm" len="sm"/>
                      <a:tailEnd type="none" w="sm" len="sm"/>
                    </a:lnT>
                    <a:solidFill>
                      <a:srgbClr val="6D6DFF"/>
                    </a:solidFill>
                  </a:tcPr>
                </a:tc>
                <a:tc>
                  <a:txBody>
                    <a:bodyPr/>
                    <a:lstStyle/>
                    <a:p>
                      <a:pPr marL="0" marR="0" lvl="0" indent="0" algn="ctr" rtl="0">
                        <a:lnSpc>
                          <a:spcPct val="100000"/>
                        </a:lnSpc>
                        <a:spcBef>
                          <a:spcPts val="0"/>
                        </a:spcBef>
                        <a:spcAft>
                          <a:spcPts val="0"/>
                        </a:spcAft>
                        <a:buNone/>
                      </a:pPr>
                      <a:r>
                        <a:rPr lang="fr-FR" sz="1100" b="1" u="none" strike="noStrike" cap="none">
                          <a:solidFill>
                            <a:srgbClr val="F2F2F2"/>
                          </a:solidFill>
                          <a:latin typeface="Arial"/>
                          <a:ea typeface="Arial"/>
                          <a:cs typeface="Arial"/>
                          <a:sym typeface="Arial"/>
                        </a:rPr>
                        <a:t>Coordinateur.ice</a:t>
                      </a:r>
                      <a:endParaRPr sz="1100" b="1" u="none" strike="noStrike" cap="none">
                        <a:solidFill>
                          <a:srgbClr val="F2F2F2"/>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solidFill>
                      <a:srgbClr val="6D6DFF"/>
                    </a:solidFill>
                  </a:tcPr>
                </a:tc>
                <a:tc>
                  <a:txBody>
                    <a:bodyPr/>
                    <a:lstStyle/>
                    <a:p>
                      <a:pPr marL="0" marR="0" lvl="0" indent="0" algn="ctr" rtl="0">
                        <a:lnSpc>
                          <a:spcPct val="100000"/>
                        </a:lnSpc>
                        <a:spcBef>
                          <a:spcPts val="0"/>
                        </a:spcBef>
                        <a:spcAft>
                          <a:spcPts val="0"/>
                        </a:spcAft>
                        <a:buNone/>
                      </a:pPr>
                      <a:r>
                        <a:rPr lang="fr-FR" sz="1100" b="1" u="none" strike="noStrike" cap="none">
                          <a:solidFill>
                            <a:srgbClr val="F2F2F2"/>
                          </a:solidFill>
                          <a:latin typeface="Arial"/>
                          <a:ea typeface="Arial"/>
                          <a:cs typeface="Arial"/>
                          <a:sym typeface="Arial"/>
                        </a:rPr>
                        <a:t>Budget</a:t>
                      </a:r>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D6DFF"/>
                    </a:solidFill>
                  </a:tcPr>
                </a:tc>
                <a:tc>
                  <a:txBody>
                    <a:bodyPr/>
                    <a:lstStyle/>
                    <a:p>
                      <a:pPr marL="0" marR="0" lvl="0" indent="0" algn="ctr" rtl="0">
                        <a:lnSpc>
                          <a:spcPct val="100000"/>
                        </a:lnSpc>
                        <a:spcBef>
                          <a:spcPts val="0"/>
                        </a:spcBef>
                        <a:spcAft>
                          <a:spcPts val="0"/>
                        </a:spcAft>
                        <a:buNone/>
                      </a:pPr>
                      <a:r>
                        <a:rPr lang="fr-FR" sz="1100" b="1" u="none" strike="noStrike" cap="none">
                          <a:solidFill>
                            <a:srgbClr val="F2F2F2"/>
                          </a:solidFill>
                          <a:latin typeface="Arial"/>
                          <a:ea typeface="Arial"/>
                          <a:cs typeface="Arial"/>
                          <a:sym typeface="Arial"/>
                        </a:rPr>
                        <a:t>Total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D6DFF"/>
                    </a:solidFill>
                  </a:tcPr>
                </a:tc>
                <a:extLst>
                  <a:ext uri="{0D108BD9-81ED-4DB2-BD59-A6C34878D82A}">
                    <a16:rowId xmlns:a16="http://schemas.microsoft.com/office/drawing/2014/main" val="10000"/>
                  </a:ext>
                </a:extLst>
              </a:tr>
              <a:tr h="640325">
                <a:tc>
                  <a:txBody>
                    <a:bodyPr/>
                    <a:lstStyle/>
                    <a:p>
                      <a:pPr marL="0" marR="0" lvl="0" indent="0" algn="l" rtl="0">
                        <a:lnSpc>
                          <a:spcPct val="100000"/>
                        </a:lnSpc>
                        <a:spcBef>
                          <a:spcPts val="0"/>
                        </a:spcBef>
                        <a:spcAft>
                          <a:spcPts val="0"/>
                        </a:spcAft>
                        <a:buNone/>
                      </a:pPr>
                      <a:r>
                        <a:rPr lang="fr-FR" sz="1000" b="1" u="none" strike="noStrike" cap="none">
                          <a:solidFill>
                            <a:schemeClr val="dk1"/>
                          </a:solidFill>
                          <a:latin typeface="Arial"/>
                          <a:ea typeface="Arial"/>
                          <a:cs typeface="Arial"/>
                          <a:sym typeface="Arial"/>
                        </a:rPr>
                        <a:t>AMAZED</a:t>
                      </a:r>
                      <a:endParaRPr/>
                    </a:p>
                  </a:txBody>
                  <a:tcPr marL="91450" marR="91450" marT="45725" marB="45725" anchor="ctr">
                    <a:lnL w="12700" cap="flat" cmpd="sng">
                      <a:solidFill>
                        <a:schemeClr val="dk1"/>
                      </a:solidFill>
                      <a:prstDash val="solid"/>
                      <a:round/>
                      <a:headEnd type="none" w="sm" len="sm"/>
                      <a:tailEnd type="none" w="sm" len="sm"/>
                    </a:lnL>
                    <a:solidFill>
                      <a:srgbClr val="D7DDE4"/>
                    </a:solidFill>
                  </a:tcPr>
                </a:tc>
                <a:tc>
                  <a:txBody>
                    <a:bodyPr/>
                    <a:lstStyle/>
                    <a:p>
                      <a:pPr marL="0" marR="0" lvl="0" indent="0" algn="l" rtl="0">
                        <a:lnSpc>
                          <a:spcPct val="100000"/>
                        </a:lnSpc>
                        <a:spcBef>
                          <a:spcPts val="0"/>
                        </a:spcBef>
                        <a:spcAft>
                          <a:spcPts val="0"/>
                        </a:spcAft>
                        <a:buNone/>
                      </a:pPr>
                      <a:r>
                        <a:rPr lang="fr-FR" sz="900" u="none" strike="noStrike" cap="none"/>
                        <a:t>Amazonian arbovirus emergence risk</a:t>
                      </a:r>
                      <a:endParaRPr sz="900" u="none" strike="noStrike" cap="none"/>
                    </a:p>
                    <a:p>
                      <a:pPr marL="0" marR="0" lvl="0" indent="0" algn="l" rtl="0">
                        <a:lnSpc>
                          <a:spcPct val="100000"/>
                        </a:lnSpc>
                        <a:spcBef>
                          <a:spcPts val="0"/>
                        </a:spcBef>
                        <a:spcAft>
                          <a:spcPts val="0"/>
                        </a:spcAft>
                        <a:buNone/>
                      </a:pPr>
                      <a:r>
                        <a:rPr lang="fr-FR" sz="900" u="none" strike="noStrike" cap="none"/>
                        <a:t>Emergence des arbovirus d'origine amazonienne</a:t>
                      </a:r>
                      <a:endParaRPr sz="900" b="0" u="none" strike="noStrike" cap="none">
                        <a:solidFill>
                          <a:schemeClr val="dk1"/>
                        </a:solidFill>
                        <a:latin typeface="Arial"/>
                        <a:ea typeface="Arial"/>
                        <a:cs typeface="Arial"/>
                        <a:sym typeface="Arial"/>
                      </a:endParaRPr>
                    </a:p>
                  </a:txBody>
                  <a:tcPr marL="91450" marR="91450" marT="45725" marB="45725" anchor="ctr">
                    <a:solidFill>
                      <a:srgbClr val="D7DDE4"/>
                    </a:solidFill>
                  </a:tcPr>
                </a:tc>
                <a:tc>
                  <a:txBody>
                    <a:bodyPr/>
                    <a:lstStyle/>
                    <a:p>
                      <a:pPr marL="0" marR="0" lvl="0" indent="0" algn="l" rtl="0">
                        <a:lnSpc>
                          <a:spcPct val="100000"/>
                        </a:lnSpc>
                        <a:spcBef>
                          <a:spcPts val="0"/>
                        </a:spcBef>
                        <a:spcAft>
                          <a:spcPts val="0"/>
                        </a:spcAft>
                        <a:buNone/>
                      </a:pPr>
                      <a:r>
                        <a:rPr lang="fr-FR" sz="900" u="none" strike="noStrike" cap="none">
                          <a:latin typeface="Arial"/>
                          <a:ea typeface="Arial"/>
                          <a:cs typeface="Arial"/>
                          <a:sym typeface="Arial"/>
                        </a:rPr>
                        <a:t>Jean-Bernard DUCHEMIN</a:t>
                      </a:r>
                      <a:endParaRPr/>
                    </a:p>
                    <a:p>
                      <a:pPr marL="0" marR="0" lvl="0" indent="0" algn="l" rtl="0">
                        <a:lnSpc>
                          <a:spcPct val="100000"/>
                        </a:lnSpc>
                        <a:spcBef>
                          <a:spcPts val="0"/>
                        </a:spcBef>
                        <a:spcAft>
                          <a:spcPts val="0"/>
                        </a:spcAft>
                        <a:buNone/>
                      </a:pPr>
                      <a:r>
                        <a:rPr lang="fr-FR" sz="900" u="none" strike="noStrike" cap="none">
                          <a:latin typeface="Arial"/>
                          <a:ea typeface="Arial"/>
                          <a:cs typeface="Arial"/>
                          <a:sym typeface="Arial"/>
                        </a:rPr>
                        <a:t>(Institut Pasteur de la Guyane) </a:t>
                      </a:r>
                      <a:endParaRPr sz="900" u="none" strike="noStrike" cap="none">
                        <a:latin typeface="Arial"/>
                        <a:ea typeface="Arial"/>
                        <a:cs typeface="Arial"/>
                        <a:sym typeface="Arial"/>
                      </a:endParaRPr>
                    </a:p>
                  </a:txBody>
                  <a:tcPr marL="91450" marR="91450" marT="45725" marB="45725" anchor="ctr">
                    <a:solidFill>
                      <a:srgbClr val="D7DDE4"/>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2 498 819 M€</a:t>
                      </a:r>
                      <a:endParaRPr/>
                    </a:p>
                  </a:txBody>
                  <a:tcPr marL="91450" marR="91450" marT="45725" marB="45725" anchor="ctr">
                    <a:lnR w="12700" cap="flat" cmpd="sng">
                      <a:solidFill>
                        <a:schemeClr val="dk1"/>
                      </a:solidFill>
                      <a:prstDash val="solid"/>
                      <a:round/>
                      <a:headEnd type="none" w="sm" len="sm"/>
                      <a:tailEnd type="none" w="sm" len="sm"/>
                    </a:lnR>
                    <a:solidFill>
                      <a:srgbClr val="D7DDE4"/>
                    </a:solidFill>
                  </a:tcPr>
                </a:tc>
                <a:tc rowSpan="3">
                  <a:txBody>
                    <a:bodyPr/>
                    <a:lstStyle/>
                    <a:p>
                      <a:pPr marL="0" marR="0" lvl="0" indent="0" algn="l" rtl="0">
                        <a:lnSpc>
                          <a:spcPct val="100000"/>
                        </a:lnSpc>
                        <a:spcBef>
                          <a:spcPts val="0"/>
                        </a:spcBef>
                        <a:spcAft>
                          <a:spcPts val="0"/>
                        </a:spcAft>
                        <a:buClr>
                          <a:srgbClr val="000000"/>
                        </a:buClr>
                        <a:buSzPts val="1000"/>
                        <a:buFont typeface="Arial"/>
                        <a:buNone/>
                      </a:pPr>
                      <a:r>
                        <a:rPr lang="fr-FR" sz="1000" u="none" strike="noStrike" cap="none">
                          <a:latin typeface="Arial"/>
                          <a:ea typeface="Arial"/>
                          <a:cs typeface="Arial"/>
                          <a:sym typeface="Arial"/>
                        </a:rPr>
                        <a:t>WP 1</a:t>
                      </a:r>
                      <a:endParaRPr/>
                    </a:p>
                    <a:p>
                      <a:pPr marL="0" marR="0" lvl="0" indent="0" algn="l" rtl="0">
                        <a:lnSpc>
                          <a:spcPct val="100000"/>
                        </a:lnSpc>
                        <a:spcBef>
                          <a:spcPts val="0"/>
                        </a:spcBef>
                        <a:spcAft>
                          <a:spcPts val="0"/>
                        </a:spcAft>
                        <a:buClr>
                          <a:srgbClr val="000000"/>
                        </a:buClr>
                        <a:buSzPts val="1000"/>
                        <a:buFont typeface="Arial"/>
                        <a:buNone/>
                      </a:pPr>
                      <a:r>
                        <a:rPr lang="fr-FR" sz="1000" u="none" strike="noStrike" cap="none">
                          <a:latin typeface="Arial"/>
                          <a:ea typeface="Arial"/>
                          <a:cs typeface="Arial"/>
                          <a:sym typeface="Arial"/>
                        </a:rPr>
                        <a:t>8 486 169 M€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D7DDE4"/>
                    </a:solidFill>
                  </a:tcPr>
                </a:tc>
                <a:extLst>
                  <a:ext uri="{0D108BD9-81ED-4DB2-BD59-A6C34878D82A}">
                    <a16:rowId xmlns:a16="http://schemas.microsoft.com/office/drawing/2014/main" val="10001"/>
                  </a:ext>
                </a:extLst>
              </a:tr>
              <a:tr h="710500">
                <a:tc>
                  <a:txBody>
                    <a:bodyPr/>
                    <a:lstStyle/>
                    <a:p>
                      <a:pPr marL="0" marR="0" lvl="0" indent="0" algn="l" rtl="0">
                        <a:lnSpc>
                          <a:spcPct val="100000"/>
                        </a:lnSpc>
                        <a:spcBef>
                          <a:spcPts val="0"/>
                        </a:spcBef>
                        <a:spcAft>
                          <a:spcPts val="0"/>
                        </a:spcAft>
                        <a:buNone/>
                      </a:pPr>
                      <a:r>
                        <a:rPr lang="fr-FR" sz="1000" b="1" u="none" strike="noStrike" cap="none">
                          <a:solidFill>
                            <a:schemeClr val="dk1"/>
                          </a:solidFill>
                          <a:latin typeface="Arial"/>
                          <a:ea typeface="Arial"/>
                          <a:cs typeface="Arial"/>
                          <a:sym typeface="Arial"/>
                        </a:rPr>
                        <a:t>ARCHE</a:t>
                      </a:r>
                      <a:endParaRPr sz="10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solidFill>
                      <a:srgbClr val="D7DDE4"/>
                    </a:solidFill>
                  </a:tcPr>
                </a:tc>
                <a:tc>
                  <a:txBody>
                    <a:bodyPr/>
                    <a:lstStyle/>
                    <a:p>
                      <a:pPr marL="0" marR="0" lvl="0" indent="0" algn="l" rtl="0">
                        <a:lnSpc>
                          <a:spcPct val="100000"/>
                        </a:lnSpc>
                        <a:spcBef>
                          <a:spcPts val="0"/>
                        </a:spcBef>
                        <a:spcAft>
                          <a:spcPts val="0"/>
                        </a:spcAft>
                        <a:buNone/>
                      </a:pPr>
                      <a:r>
                        <a:rPr lang="fr-FR" sz="900" u="none" strike="noStrike" cap="none"/>
                        <a:t>A</a:t>
                      </a:r>
                      <a:r>
                        <a:rPr lang="fr-FR" sz="900" b="0" u="none" strike="noStrike" cap="none"/>
                        <a:t>ssessing</a:t>
                      </a:r>
                      <a:r>
                        <a:rPr lang="fr-FR" sz="900" u="none" strike="noStrike" cap="none"/>
                        <a:t> </a:t>
                      </a:r>
                      <a:r>
                        <a:rPr lang="fr-FR" sz="900" b="0" u="none" strike="noStrike" cap="none"/>
                        <a:t>the </a:t>
                      </a:r>
                      <a:r>
                        <a:rPr lang="fr-FR" sz="900" u="none" strike="noStrike" cap="none"/>
                        <a:t>R</a:t>
                      </a:r>
                      <a:r>
                        <a:rPr lang="fr-FR" sz="900" b="0" u="none" strike="noStrike" cap="none"/>
                        <a:t>isk</a:t>
                      </a:r>
                      <a:r>
                        <a:rPr lang="fr-FR" sz="900" u="none" strike="noStrike" cap="none"/>
                        <a:t> </a:t>
                      </a:r>
                      <a:r>
                        <a:rPr lang="fr-FR" sz="900" b="0" u="none" strike="noStrike" cap="none"/>
                        <a:t>of </a:t>
                      </a:r>
                      <a:r>
                        <a:rPr lang="fr-FR" sz="900" u="none" strike="noStrike" cap="none"/>
                        <a:t>C</a:t>
                      </a:r>
                      <a:r>
                        <a:rPr lang="fr-FR" sz="900" b="0" u="none" strike="noStrike" cap="none"/>
                        <a:t>rimean-Congo </a:t>
                      </a:r>
                      <a:r>
                        <a:rPr lang="fr-FR" sz="900" u="none" strike="noStrike" cap="none"/>
                        <a:t>H</a:t>
                      </a:r>
                      <a:r>
                        <a:rPr lang="fr-FR" sz="900" b="0" u="none" strike="noStrike" cap="none"/>
                        <a:t>aemorrhagic</a:t>
                      </a:r>
                      <a:r>
                        <a:rPr lang="fr-FR" sz="900" u="none" strike="noStrike" cap="none"/>
                        <a:t> E</a:t>
                      </a:r>
                      <a:r>
                        <a:rPr lang="fr-FR" sz="900" b="0" u="none" strike="noStrike" cap="none"/>
                        <a:t>mergence in Southern France fever </a:t>
                      </a:r>
                      <a:endParaRPr sz="900" b="0" u="none" strike="noStrike" cap="none">
                        <a:solidFill>
                          <a:schemeClr val="dk1"/>
                        </a:solidFill>
                        <a:latin typeface="Arial"/>
                        <a:ea typeface="Arial"/>
                        <a:cs typeface="Arial"/>
                        <a:sym typeface="Arial"/>
                      </a:endParaRPr>
                    </a:p>
                  </a:txBody>
                  <a:tcPr marL="91450" marR="91450" marT="45725" marB="45725" anchor="ctr">
                    <a:solidFill>
                      <a:srgbClr val="D7DDE4"/>
                    </a:solidFill>
                  </a:tcPr>
                </a:tc>
                <a:tc>
                  <a:txBody>
                    <a:bodyPr/>
                    <a:lstStyle/>
                    <a:p>
                      <a:pPr marL="0" marR="0" lvl="0" indent="0" algn="l" rtl="0">
                        <a:lnSpc>
                          <a:spcPct val="100000"/>
                        </a:lnSpc>
                        <a:spcBef>
                          <a:spcPts val="0"/>
                        </a:spcBef>
                        <a:spcAft>
                          <a:spcPts val="0"/>
                        </a:spcAft>
                        <a:buNone/>
                      </a:pPr>
                      <a:r>
                        <a:rPr lang="fr-FR" sz="900" u="none" strike="noStrike" cap="none">
                          <a:latin typeface="Arial"/>
                          <a:ea typeface="Arial"/>
                          <a:cs typeface="Arial"/>
                          <a:sym typeface="Arial"/>
                        </a:rPr>
                        <a:t>Alessandra FALCHI</a:t>
                      </a:r>
                      <a:endParaRPr/>
                    </a:p>
                    <a:p>
                      <a:pPr marL="0" marR="0" lvl="0" indent="0" algn="l" rtl="0">
                        <a:lnSpc>
                          <a:spcPct val="100000"/>
                        </a:lnSpc>
                        <a:spcBef>
                          <a:spcPts val="0"/>
                        </a:spcBef>
                        <a:spcAft>
                          <a:spcPts val="0"/>
                        </a:spcAft>
                        <a:buNone/>
                      </a:pPr>
                      <a:r>
                        <a:rPr lang="fr-FR" sz="900" u="none" strike="noStrike" cap="none">
                          <a:latin typeface="Arial"/>
                          <a:ea typeface="Arial"/>
                          <a:cs typeface="Arial"/>
                          <a:sym typeface="Arial"/>
                        </a:rPr>
                        <a:t>(Univ. de Corse et Univ. Aix Marseille) </a:t>
                      </a:r>
                      <a:endParaRPr sz="900" u="none" strike="noStrike" cap="none">
                        <a:latin typeface="Arial"/>
                        <a:ea typeface="Arial"/>
                        <a:cs typeface="Arial"/>
                        <a:sym typeface="Arial"/>
                      </a:endParaRPr>
                    </a:p>
                  </a:txBody>
                  <a:tcPr marL="91450" marR="91450" marT="45725" marB="45725" anchor="ctr">
                    <a:solidFill>
                      <a:srgbClr val="D7DDE4"/>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2 987 600 M€</a:t>
                      </a:r>
                      <a:endParaRPr/>
                    </a:p>
                  </a:txBody>
                  <a:tcPr marL="91450" marR="91450" marT="45725" marB="45725" anchor="ctr">
                    <a:lnR w="12700" cap="flat" cmpd="sng">
                      <a:solidFill>
                        <a:schemeClr val="dk1"/>
                      </a:solidFill>
                      <a:prstDash val="solid"/>
                      <a:round/>
                      <a:headEnd type="none" w="sm" len="sm"/>
                      <a:tailEnd type="none" w="sm" len="sm"/>
                    </a:lnR>
                    <a:solidFill>
                      <a:srgbClr val="D7DDE4"/>
                    </a:solidFill>
                  </a:tcPr>
                </a:tc>
                <a:tc vMerge="1">
                  <a:txBody>
                    <a:bodyPr/>
                    <a:lstStyle/>
                    <a:p>
                      <a:endParaRPr lang="en-FR"/>
                    </a:p>
                  </a:txBody>
                  <a:tcPr/>
                </a:tc>
                <a:extLst>
                  <a:ext uri="{0D108BD9-81ED-4DB2-BD59-A6C34878D82A}">
                    <a16:rowId xmlns:a16="http://schemas.microsoft.com/office/drawing/2014/main" val="10002"/>
                  </a:ext>
                </a:extLst>
              </a:tr>
              <a:tr h="710500">
                <a:tc>
                  <a:txBody>
                    <a:bodyPr/>
                    <a:lstStyle/>
                    <a:p>
                      <a:pPr marL="0" marR="0" lvl="0" indent="0" algn="l" rtl="0">
                        <a:lnSpc>
                          <a:spcPct val="100000"/>
                        </a:lnSpc>
                        <a:spcBef>
                          <a:spcPts val="0"/>
                        </a:spcBef>
                        <a:spcAft>
                          <a:spcPts val="0"/>
                        </a:spcAft>
                        <a:buNone/>
                      </a:pPr>
                      <a:r>
                        <a:rPr lang="fr-FR" sz="1000" b="1" u="none" strike="noStrike" cap="none">
                          <a:solidFill>
                            <a:schemeClr val="dk1"/>
                          </a:solidFill>
                          <a:latin typeface="Arial"/>
                          <a:ea typeface="Arial"/>
                          <a:cs typeface="Arial"/>
                          <a:sym typeface="Arial"/>
                        </a:rPr>
                        <a:t>ZOOCAM</a:t>
                      </a:r>
                      <a:endParaRPr sz="10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solidFill>
                      <a:srgbClr val="D7DDE4"/>
                    </a:solidFill>
                  </a:tcPr>
                </a:tc>
                <a:tc>
                  <a:txBody>
                    <a:bodyPr/>
                    <a:lstStyle/>
                    <a:p>
                      <a:pPr marL="0" marR="0" lvl="0" indent="0" algn="l" rtl="0">
                        <a:lnSpc>
                          <a:spcPct val="100000"/>
                        </a:lnSpc>
                        <a:spcBef>
                          <a:spcPts val="0"/>
                        </a:spcBef>
                        <a:spcAft>
                          <a:spcPts val="0"/>
                        </a:spcAft>
                        <a:buNone/>
                      </a:pPr>
                      <a:r>
                        <a:rPr lang="fr-FR" sz="900" b="0" u="none" strike="noStrike" cap="none">
                          <a:solidFill>
                            <a:schemeClr val="dk1"/>
                          </a:solidFill>
                          <a:latin typeface="Arial"/>
                          <a:ea typeface="Arial"/>
                          <a:cs typeface="Arial"/>
                          <a:sym typeface="Arial"/>
                        </a:rPr>
                        <a:t>Identification, caractérisation et circulation des pathogènes potentiellement zoonotiques en Camargue (Delta du Rhône) </a:t>
                      </a:r>
                      <a:endParaRPr/>
                    </a:p>
                  </a:txBody>
                  <a:tcPr marL="91450" marR="91450" marT="45725" marB="45725" anchor="ctr">
                    <a:solidFill>
                      <a:srgbClr val="D7DDE4"/>
                    </a:solidFill>
                  </a:tcPr>
                </a:tc>
                <a:tc>
                  <a:txBody>
                    <a:bodyPr/>
                    <a:lstStyle/>
                    <a:p>
                      <a:pPr marL="0" marR="0" lvl="0" indent="0" algn="l" rtl="0">
                        <a:lnSpc>
                          <a:spcPct val="100000"/>
                        </a:lnSpc>
                        <a:spcBef>
                          <a:spcPts val="0"/>
                        </a:spcBef>
                        <a:spcAft>
                          <a:spcPts val="0"/>
                        </a:spcAft>
                        <a:buNone/>
                      </a:pPr>
                      <a:r>
                        <a:rPr lang="fr-FR" sz="900" u="none" strike="noStrike" cap="none">
                          <a:latin typeface="Arial"/>
                          <a:ea typeface="Arial"/>
                          <a:cs typeface="Arial"/>
                          <a:sym typeface="Arial"/>
                        </a:rPr>
                        <a:t>Frédéric THOMAS</a:t>
                      </a:r>
                      <a:endParaRPr/>
                    </a:p>
                    <a:p>
                      <a:pPr marL="0" marR="0" lvl="0" indent="0" algn="l" rtl="0">
                        <a:lnSpc>
                          <a:spcPct val="100000"/>
                        </a:lnSpc>
                        <a:spcBef>
                          <a:spcPts val="0"/>
                        </a:spcBef>
                        <a:spcAft>
                          <a:spcPts val="0"/>
                        </a:spcAft>
                        <a:buNone/>
                      </a:pPr>
                      <a:r>
                        <a:rPr lang="fr-FR" sz="900" u="none" strike="noStrike" cap="none">
                          <a:latin typeface="Arial"/>
                          <a:ea typeface="Arial"/>
                          <a:cs typeface="Arial"/>
                          <a:sym typeface="Arial"/>
                        </a:rPr>
                        <a:t>(CNRS) </a:t>
                      </a:r>
                      <a:endParaRPr sz="900" u="none" strike="noStrike" cap="none">
                        <a:latin typeface="Arial"/>
                        <a:ea typeface="Arial"/>
                        <a:cs typeface="Arial"/>
                        <a:sym typeface="Arial"/>
                      </a:endParaRPr>
                    </a:p>
                  </a:txBody>
                  <a:tcPr marL="91450" marR="91450" marT="45725" marB="45725" anchor="ctr">
                    <a:solidFill>
                      <a:srgbClr val="D7DDE4"/>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2 999 750 M€</a:t>
                      </a:r>
                      <a:endParaRPr/>
                    </a:p>
                  </a:txBody>
                  <a:tcPr marL="91450" marR="91450" marT="45725" marB="45725" anchor="ctr">
                    <a:lnR w="12700" cap="flat" cmpd="sng">
                      <a:solidFill>
                        <a:schemeClr val="dk1"/>
                      </a:solidFill>
                      <a:prstDash val="solid"/>
                      <a:round/>
                      <a:headEnd type="none" w="sm" len="sm"/>
                      <a:tailEnd type="none" w="sm" len="sm"/>
                    </a:lnR>
                    <a:solidFill>
                      <a:srgbClr val="D7DDE4"/>
                    </a:solidFill>
                  </a:tcPr>
                </a:tc>
                <a:tc vMerge="1">
                  <a:txBody>
                    <a:bodyPr/>
                    <a:lstStyle/>
                    <a:p>
                      <a:endParaRPr lang="en-F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1"/>
          <p:cNvSpPr txBox="1">
            <a:spLocks noGrp="1"/>
          </p:cNvSpPr>
          <p:nvPr>
            <p:ph type="sldNum" idx="12"/>
          </p:nvPr>
        </p:nvSpPr>
        <p:spPr>
          <a:xfrm>
            <a:off x="8316416" y="4784400"/>
            <a:ext cx="467700"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None/>
            </a:pPr>
            <a:fld id="{00000000-1234-1234-1234-123412341234}" type="slidenum">
              <a:rPr lang="fr-FR"/>
              <a:t>16</a:t>
            </a:fld>
            <a:endParaRPr/>
          </a:p>
        </p:txBody>
      </p:sp>
      <p:sp>
        <p:nvSpPr>
          <p:cNvPr id="184" name="Google Shape;184;p91"/>
          <p:cNvSpPr/>
          <p:nvPr/>
        </p:nvSpPr>
        <p:spPr>
          <a:xfrm>
            <a:off x="534301" y="2076050"/>
            <a:ext cx="8512985" cy="15168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85" name="Google Shape;185;p91"/>
          <p:cNvSpPr txBox="1"/>
          <p:nvPr/>
        </p:nvSpPr>
        <p:spPr>
          <a:xfrm>
            <a:off x="4607820" y="3778067"/>
            <a:ext cx="1684836" cy="855280"/>
          </a:xfrm>
          <a:prstGeom prst="rect">
            <a:avLst/>
          </a:prstGeom>
          <a:noFill/>
          <a:ln w="19050" cap="flat" cmpd="sng">
            <a:solidFill>
              <a:srgbClr val="FFC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fr-FR" sz="900" b="0" i="0" u="none" strike="noStrike" cap="none" dirty="0">
                <a:solidFill>
                  <a:schemeClr val="dk1"/>
                </a:solidFill>
                <a:latin typeface="Arial"/>
                <a:ea typeface="Arial"/>
                <a:cs typeface="Arial"/>
                <a:sym typeface="Arial"/>
              </a:rPr>
              <a:t>1 AMI </a:t>
            </a:r>
            <a:r>
              <a:rPr lang="fr-FR" sz="900" b="0" i="0" u="sng" strike="noStrike" cap="none" dirty="0">
                <a:solidFill>
                  <a:schemeClr val="dk1"/>
                </a:solidFill>
                <a:latin typeface="Arial"/>
                <a:ea typeface="Arial"/>
                <a:cs typeface="Arial"/>
                <a:sym typeface="Arial"/>
              </a:rPr>
              <a:t>conjoint 1 </a:t>
            </a:r>
            <a:r>
              <a:rPr lang="fr-FR" sz="900" b="1" i="0" u="none" strike="noStrike" cap="none" dirty="0">
                <a:solidFill>
                  <a:schemeClr val="dk1"/>
                </a:solidFill>
                <a:latin typeface="Arial"/>
                <a:ea typeface="Arial"/>
                <a:cs typeface="Arial"/>
                <a:sym typeface="Arial"/>
              </a:rPr>
              <a:t>MIE – </a:t>
            </a:r>
            <a:r>
              <a:rPr lang="fr-FR" sz="900" b="1" i="0" u="none" strike="noStrike" cap="none" dirty="0" err="1">
                <a:solidFill>
                  <a:schemeClr val="dk1"/>
                </a:solidFill>
                <a:latin typeface="Arial"/>
                <a:ea typeface="Arial"/>
                <a:cs typeface="Arial"/>
                <a:sym typeface="Arial"/>
              </a:rPr>
              <a:t>Prezode</a:t>
            </a:r>
            <a:r>
              <a:rPr lang="fr-FR" sz="900" b="1" i="0" u="none" strike="noStrike" cap="none" dirty="0">
                <a:solidFill>
                  <a:schemeClr val="dk1"/>
                </a:solidFill>
                <a:latin typeface="Arial"/>
                <a:ea typeface="Arial"/>
                <a:cs typeface="Arial"/>
                <a:sym typeface="Arial"/>
              </a:rPr>
              <a:t> </a:t>
            </a:r>
          </a:p>
          <a:p>
            <a:pPr algn="ctr"/>
            <a:r>
              <a:rPr lang="fr-FR" sz="900" b="1" i="0" u="none" strike="noStrike" cap="none" dirty="0">
                <a:solidFill>
                  <a:srgbClr val="0070C0"/>
                </a:solidFill>
                <a:latin typeface="Arial"/>
                <a:ea typeface="Arial"/>
                <a:cs typeface="Arial"/>
                <a:sym typeface="Arial"/>
              </a:rPr>
              <a:t>WP4</a:t>
            </a:r>
            <a:r>
              <a:rPr lang="fr-FR" sz="1050" b="1" i="0" u="none" strike="noStrike" cap="none" dirty="0">
                <a:solidFill>
                  <a:srgbClr val="0070C0"/>
                </a:solidFill>
                <a:latin typeface="Arial"/>
                <a:ea typeface="Arial"/>
                <a:cs typeface="Arial"/>
                <a:sym typeface="Arial"/>
              </a:rPr>
              <a:t> </a:t>
            </a:r>
            <a:endParaRPr lang="fr-F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0" i="1" u="none" strike="noStrike" cap="none" dirty="0">
                <a:solidFill>
                  <a:schemeClr val="dk1"/>
                </a:solidFill>
                <a:latin typeface="Arial"/>
                <a:ea typeface="Arial"/>
                <a:cs typeface="Arial"/>
                <a:sym typeface="Arial"/>
              </a:rPr>
              <a:t>Modèles petits animaux et vecteurs</a:t>
            </a:r>
            <a:endParaRPr sz="1050" b="0" i="0" u="none" strike="noStrike" cap="none" dirty="0">
              <a:solidFill>
                <a:srgbClr val="000000"/>
              </a:solidFill>
              <a:latin typeface="Arial"/>
              <a:ea typeface="Arial"/>
              <a:cs typeface="Arial"/>
              <a:sym typeface="Arial"/>
            </a:endParaRPr>
          </a:p>
        </p:txBody>
      </p:sp>
      <p:cxnSp>
        <p:nvCxnSpPr>
          <p:cNvPr id="186" name="Google Shape;186;p91"/>
          <p:cNvCxnSpPr/>
          <p:nvPr/>
        </p:nvCxnSpPr>
        <p:spPr>
          <a:xfrm>
            <a:off x="3305250" y="2457350"/>
            <a:ext cx="8400" cy="754200"/>
          </a:xfrm>
          <a:prstGeom prst="straightConnector1">
            <a:avLst/>
          </a:prstGeom>
          <a:noFill/>
          <a:ln w="9525" cap="flat" cmpd="sng">
            <a:solidFill>
              <a:schemeClr val="lt1"/>
            </a:solidFill>
            <a:prstDash val="dashDot"/>
            <a:round/>
            <a:headEnd type="none" w="sm" len="sm"/>
            <a:tailEnd type="none" w="sm" len="sm"/>
          </a:ln>
        </p:spPr>
      </p:cxnSp>
      <p:sp>
        <p:nvSpPr>
          <p:cNvPr id="187" name="Google Shape;187;p91"/>
          <p:cNvSpPr txBox="1"/>
          <p:nvPr/>
        </p:nvSpPr>
        <p:spPr>
          <a:xfrm>
            <a:off x="6432489" y="3771455"/>
            <a:ext cx="1653731" cy="855280"/>
          </a:xfrm>
          <a:prstGeom prst="rect">
            <a:avLst/>
          </a:prstGeom>
          <a:no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FR" sz="900" b="0" i="0" u="none" strike="noStrike" cap="none" dirty="0">
                <a:solidFill>
                  <a:schemeClr val="dk1"/>
                </a:solidFill>
                <a:latin typeface="Arial"/>
                <a:ea typeface="Arial"/>
                <a:cs typeface="Arial"/>
                <a:sym typeface="Arial"/>
              </a:rPr>
              <a:t>1 AMI </a:t>
            </a:r>
            <a:r>
              <a:rPr lang="fr-FR" sz="900" b="0" i="0" u="sng" strike="noStrike" cap="none" dirty="0">
                <a:solidFill>
                  <a:schemeClr val="dk1"/>
                </a:solidFill>
                <a:latin typeface="Arial"/>
                <a:ea typeface="Arial"/>
                <a:cs typeface="Arial"/>
                <a:sym typeface="Arial"/>
              </a:rPr>
              <a:t>conjoint 2 </a:t>
            </a:r>
            <a:r>
              <a:rPr lang="fr-FR" sz="900" b="1" i="0" u="none" strike="noStrike" cap="none" dirty="0" err="1">
                <a:solidFill>
                  <a:schemeClr val="dk1"/>
                </a:solidFill>
                <a:latin typeface="Arial"/>
                <a:ea typeface="Arial"/>
                <a:cs typeface="Arial"/>
                <a:sym typeface="Arial"/>
              </a:rPr>
              <a:t>Prezode</a:t>
            </a:r>
            <a:r>
              <a:rPr lang="fr-FR" sz="900" b="1" i="0" u="none" strike="noStrike" cap="none" dirty="0">
                <a:solidFill>
                  <a:schemeClr val="dk1"/>
                </a:solidFill>
                <a:latin typeface="Arial"/>
                <a:ea typeface="Arial"/>
                <a:cs typeface="Arial"/>
                <a:sym typeface="Arial"/>
              </a:rPr>
              <a:t> – MIE</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1" i="0" u="none" strike="noStrike" cap="none" dirty="0">
                <a:solidFill>
                  <a:srgbClr val="0070C0"/>
                </a:solidFill>
                <a:latin typeface="Arial"/>
                <a:ea typeface="Arial"/>
                <a:cs typeface="Arial"/>
                <a:sym typeface="Arial"/>
              </a:rPr>
              <a:t>WP4 </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0" i="1" u="none" strike="noStrike" cap="none" dirty="0">
                <a:solidFill>
                  <a:schemeClr val="dk1"/>
                </a:solidFill>
                <a:latin typeface="Arial"/>
                <a:ea typeface="Arial"/>
                <a:cs typeface="Arial"/>
                <a:sym typeface="Arial"/>
              </a:rPr>
              <a:t>Diagnostic non invasif &amp; </a:t>
            </a:r>
            <a:r>
              <a:rPr lang="fr-FR" sz="900" b="0" i="1" u="none" strike="noStrike" cap="none" dirty="0" err="1">
                <a:solidFill>
                  <a:schemeClr val="dk1"/>
                </a:solidFill>
                <a:latin typeface="Arial"/>
                <a:ea typeface="Arial"/>
                <a:cs typeface="Arial"/>
                <a:sym typeface="Arial"/>
              </a:rPr>
              <a:t>Bioinfo</a:t>
            </a:r>
            <a:endParaRPr sz="900" b="0" i="1" u="none" strike="noStrike" cap="none" dirty="0">
              <a:solidFill>
                <a:schemeClr val="dk1"/>
              </a:solidFill>
              <a:latin typeface="Arial"/>
              <a:ea typeface="Arial"/>
              <a:cs typeface="Arial"/>
              <a:sym typeface="Arial"/>
            </a:endParaRPr>
          </a:p>
        </p:txBody>
      </p:sp>
      <p:cxnSp>
        <p:nvCxnSpPr>
          <p:cNvPr id="188" name="Google Shape;188;p91"/>
          <p:cNvCxnSpPr>
            <a:cxnSpLocks/>
            <a:stCxn id="185" idx="0"/>
            <a:endCxn id="189" idx="4"/>
          </p:cNvCxnSpPr>
          <p:nvPr/>
        </p:nvCxnSpPr>
        <p:spPr>
          <a:xfrm flipV="1">
            <a:off x="5450238" y="2988628"/>
            <a:ext cx="884750" cy="789439"/>
          </a:xfrm>
          <a:prstGeom prst="straightConnector1">
            <a:avLst/>
          </a:prstGeom>
          <a:noFill/>
          <a:ln w="19050" cap="flat" cmpd="sng">
            <a:solidFill>
              <a:srgbClr val="FFC000"/>
            </a:solidFill>
            <a:prstDash val="solid"/>
            <a:round/>
            <a:headEnd type="none" w="sm" len="sm"/>
            <a:tailEnd type="none" w="sm" len="sm"/>
          </a:ln>
        </p:spPr>
      </p:cxnSp>
      <p:sp>
        <p:nvSpPr>
          <p:cNvPr id="190" name="Google Shape;190;p91"/>
          <p:cNvSpPr/>
          <p:nvPr/>
        </p:nvSpPr>
        <p:spPr>
          <a:xfrm>
            <a:off x="2593011" y="2755861"/>
            <a:ext cx="195000" cy="190800"/>
          </a:xfrm>
          <a:prstGeom prst="ellipse">
            <a:avLst/>
          </a:prstGeom>
          <a:solidFill>
            <a:srgbClr val="FFC0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9" name="Google Shape;189;p91"/>
          <p:cNvSpPr/>
          <p:nvPr/>
        </p:nvSpPr>
        <p:spPr>
          <a:xfrm>
            <a:off x="6237488" y="2797828"/>
            <a:ext cx="195000" cy="190800"/>
          </a:xfrm>
          <a:prstGeom prst="ellipse">
            <a:avLst/>
          </a:prstGeom>
          <a:solidFill>
            <a:srgbClr val="FFC0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91" name="Google Shape;191;p91"/>
          <p:cNvCxnSpPr>
            <a:cxnSpLocks/>
            <a:stCxn id="189" idx="4"/>
            <a:endCxn id="187" idx="0"/>
          </p:cNvCxnSpPr>
          <p:nvPr/>
        </p:nvCxnSpPr>
        <p:spPr>
          <a:xfrm>
            <a:off x="6334988" y="2988628"/>
            <a:ext cx="924367" cy="782827"/>
          </a:xfrm>
          <a:prstGeom prst="straightConnector1">
            <a:avLst/>
          </a:prstGeom>
          <a:noFill/>
          <a:ln w="19050" cap="flat" cmpd="sng">
            <a:solidFill>
              <a:srgbClr val="FFC000"/>
            </a:solidFill>
            <a:prstDash val="solid"/>
            <a:round/>
            <a:headEnd type="none" w="sm" len="sm"/>
            <a:tailEnd type="none" w="sm" len="sm"/>
          </a:ln>
        </p:spPr>
      </p:cxnSp>
      <p:cxnSp>
        <p:nvCxnSpPr>
          <p:cNvPr id="195" name="Google Shape;195;p91"/>
          <p:cNvCxnSpPr/>
          <p:nvPr/>
        </p:nvCxnSpPr>
        <p:spPr>
          <a:xfrm>
            <a:off x="1146360" y="2432487"/>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196" name="Google Shape;196;p91"/>
          <p:cNvCxnSpPr/>
          <p:nvPr/>
        </p:nvCxnSpPr>
        <p:spPr>
          <a:xfrm>
            <a:off x="1796802" y="2448826"/>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197" name="Google Shape;197;p91"/>
          <p:cNvCxnSpPr/>
          <p:nvPr/>
        </p:nvCxnSpPr>
        <p:spPr>
          <a:xfrm>
            <a:off x="2512765" y="2465303"/>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198" name="Google Shape;198;p91"/>
          <p:cNvCxnSpPr/>
          <p:nvPr/>
        </p:nvCxnSpPr>
        <p:spPr>
          <a:xfrm>
            <a:off x="6118864" y="2466208"/>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199" name="Google Shape;199;p91"/>
          <p:cNvCxnSpPr/>
          <p:nvPr/>
        </p:nvCxnSpPr>
        <p:spPr>
          <a:xfrm>
            <a:off x="3959974" y="2441345"/>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200" name="Google Shape;200;p91"/>
          <p:cNvCxnSpPr/>
          <p:nvPr/>
        </p:nvCxnSpPr>
        <p:spPr>
          <a:xfrm>
            <a:off x="4610416" y="2457684"/>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201" name="Google Shape;201;p91"/>
          <p:cNvCxnSpPr/>
          <p:nvPr/>
        </p:nvCxnSpPr>
        <p:spPr>
          <a:xfrm>
            <a:off x="5326379" y="2474161"/>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202" name="Google Shape;202;p91"/>
          <p:cNvCxnSpPr/>
          <p:nvPr/>
        </p:nvCxnSpPr>
        <p:spPr>
          <a:xfrm>
            <a:off x="6786269" y="2474475"/>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203" name="Google Shape;203;p91"/>
          <p:cNvCxnSpPr/>
          <p:nvPr/>
        </p:nvCxnSpPr>
        <p:spPr>
          <a:xfrm>
            <a:off x="7502232" y="2490952"/>
            <a:ext cx="8400" cy="754200"/>
          </a:xfrm>
          <a:prstGeom prst="straightConnector1">
            <a:avLst/>
          </a:prstGeom>
          <a:noFill/>
          <a:ln w="9525" cap="flat" cmpd="sng">
            <a:solidFill>
              <a:schemeClr val="lt1"/>
            </a:solidFill>
            <a:prstDash val="dashDot"/>
            <a:round/>
            <a:headEnd type="none" w="sm" len="sm"/>
            <a:tailEnd type="none" w="sm" len="sm"/>
          </a:ln>
        </p:spPr>
      </p:cxnSp>
      <p:sp>
        <p:nvSpPr>
          <p:cNvPr id="204" name="Google Shape;204;p91"/>
          <p:cNvSpPr txBox="1"/>
          <p:nvPr/>
        </p:nvSpPr>
        <p:spPr>
          <a:xfrm>
            <a:off x="622830" y="2437071"/>
            <a:ext cx="49084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Jan</a:t>
            </a:r>
            <a:endParaRPr sz="1500" b="0" i="0" u="none" strike="noStrike" cap="none">
              <a:solidFill>
                <a:srgbClr val="000000"/>
              </a:solidFill>
              <a:latin typeface="Arial"/>
              <a:ea typeface="Arial"/>
              <a:cs typeface="Arial"/>
              <a:sym typeface="Arial"/>
            </a:endParaRPr>
          </a:p>
        </p:txBody>
      </p:sp>
      <p:sp>
        <p:nvSpPr>
          <p:cNvPr id="205" name="Google Shape;205;p91"/>
          <p:cNvSpPr txBox="1"/>
          <p:nvPr/>
        </p:nvSpPr>
        <p:spPr>
          <a:xfrm>
            <a:off x="1234034" y="2431809"/>
            <a:ext cx="50552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Fev</a:t>
            </a:r>
            <a:endParaRPr sz="1500" b="0" i="0" u="none" strike="noStrike" cap="none">
              <a:solidFill>
                <a:srgbClr val="000000"/>
              </a:solidFill>
              <a:latin typeface="Arial"/>
              <a:ea typeface="Arial"/>
              <a:cs typeface="Arial"/>
              <a:sym typeface="Arial"/>
            </a:endParaRPr>
          </a:p>
        </p:txBody>
      </p:sp>
      <p:sp>
        <p:nvSpPr>
          <p:cNvPr id="206" name="Google Shape;206;p91"/>
          <p:cNvSpPr txBox="1"/>
          <p:nvPr/>
        </p:nvSpPr>
        <p:spPr>
          <a:xfrm>
            <a:off x="1870082" y="2404707"/>
            <a:ext cx="658385"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dirty="0">
                <a:solidFill>
                  <a:schemeClr val="lt1"/>
                </a:solidFill>
                <a:latin typeface="Arial"/>
                <a:ea typeface="Arial"/>
                <a:cs typeface="Arial"/>
                <a:sym typeface="Arial"/>
              </a:rPr>
              <a:t>Mars</a:t>
            </a:r>
            <a:endParaRPr sz="1500" b="0" i="0" u="none" strike="noStrike" cap="none" dirty="0">
              <a:solidFill>
                <a:srgbClr val="000000"/>
              </a:solidFill>
              <a:latin typeface="Arial"/>
              <a:ea typeface="Arial"/>
              <a:cs typeface="Arial"/>
              <a:sym typeface="Arial"/>
            </a:endParaRPr>
          </a:p>
        </p:txBody>
      </p:sp>
      <p:sp>
        <p:nvSpPr>
          <p:cNvPr id="207" name="Google Shape;207;p91"/>
          <p:cNvSpPr txBox="1"/>
          <p:nvPr/>
        </p:nvSpPr>
        <p:spPr>
          <a:xfrm>
            <a:off x="2629841" y="2417862"/>
            <a:ext cx="60356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Avril</a:t>
            </a:r>
            <a:endParaRPr sz="1500" b="0" i="0" u="none" strike="noStrike" cap="none">
              <a:solidFill>
                <a:srgbClr val="000000"/>
              </a:solidFill>
              <a:latin typeface="Arial"/>
              <a:ea typeface="Arial"/>
              <a:cs typeface="Arial"/>
              <a:sym typeface="Arial"/>
            </a:endParaRPr>
          </a:p>
        </p:txBody>
      </p:sp>
      <p:sp>
        <p:nvSpPr>
          <p:cNvPr id="208" name="Google Shape;208;p91"/>
          <p:cNvSpPr txBox="1"/>
          <p:nvPr/>
        </p:nvSpPr>
        <p:spPr>
          <a:xfrm>
            <a:off x="3397293" y="2428940"/>
            <a:ext cx="545342"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Mai</a:t>
            </a:r>
            <a:endParaRPr sz="1500" b="0" i="0" u="none" strike="noStrike" cap="none">
              <a:solidFill>
                <a:srgbClr val="000000"/>
              </a:solidFill>
              <a:latin typeface="Arial"/>
              <a:ea typeface="Arial"/>
              <a:cs typeface="Arial"/>
              <a:sym typeface="Arial"/>
            </a:endParaRPr>
          </a:p>
        </p:txBody>
      </p:sp>
      <p:sp>
        <p:nvSpPr>
          <p:cNvPr id="209" name="Google Shape;209;p91"/>
          <p:cNvSpPr txBox="1"/>
          <p:nvPr/>
        </p:nvSpPr>
        <p:spPr>
          <a:xfrm>
            <a:off x="4052793" y="2431322"/>
            <a:ext cx="55496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Juin</a:t>
            </a:r>
            <a:endParaRPr sz="1500" b="0" i="0" u="none" strike="noStrike" cap="none">
              <a:solidFill>
                <a:srgbClr val="000000"/>
              </a:solidFill>
              <a:latin typeface="Arial"/>
              <a:ea typeface="Arial"/>
              <a:cs typeface="Arial"/>
              <a:sym typeface="Arial"/>
            </a:endParaRPr>
          </a:p>
        </p:txBody>
      </p:sp>
      <p:sp>
        <p:nvSpPr>
          <p:cNvPr id="210" name="Google Shape;210;p91"/>
          <p:cNvSpPr txBox="1"/>
          <p:nvPr/>
        </p:nvSpPr>
        <p:spPr>
          <a:xfrm>
            <a:off x="4708936" y="2443617"/>
            <a:ext cx="48603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Juil</a:t>
            </a:r>
            <a:endParaRPr sz="1500" b="0" i="0" u="none" strike="noStrike" cap="none">
              <a:solidFill>
                <a:srgbClr val="000000"/>
              </a:solidFill>
              <a:latin typeface="Arial"/>
              <a:ea typeface="Arial"/>
              <a:cs typeface="Arial"/>
              <a:sym typeface="Arial"/>
            </a:endParaRPr>
          </a:p>
        </p:txBody>
      </p:sp>
      <p:sp>
        <p:nvSpPr>
          <p:cNvPr id="211" name="Google Shape;211;p91"/>
          <p:cNvSpPr txBox="1"/>
          <p:nvPr/>
        </p:nvSpPr>
        <p:spPr>
          <a:xfrm>
            <a:off x="5459860" y="2457351"/>
            <a:ext cx="638316"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Aout</a:t>
            </a:r>
            <a:endParaRPr sz="1500" b="0" i="0" u="none" strike="noStrike" cap="none">
              <a:solidFill>
                <a:srgbClr val="000000"/>
              </a:solidFill>
              <a:latin typeface="Arial"/>
              <a:ea typeface="Arial"/>
              <a:cs typeface="Arial"/>
              <a:sym typeface="Arial"/>
            </a:endParaRPr>
          </a:p>
        </p:txBody>
      </p:sp>
      <p:sp>
        <p:nvSpPr>
          <p:cNvPr id="212" name="Google Shape;212;p91"/>
          <p:cNvSpPr txBox="1"/>
          <p:nvPr/>
        </p:nvSpPr>
        <p:spPr>
          <a:xfrm>
            <a:off x="6154841" y="2461815"/>
            <a:ext cx="603627"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Sept</a:t>
            </a:r>
            <a:endParaRPr sz="1500" b="0" i="0" u="none" strike="noStrike" cap="none">
              <a:solidFill>
                <a:srgbClr val="000000"/>
              </a:solidFill>
              <a:latin typeface="Arial"/>
              <a:ea typeface="Arial"/>
              <a:cs typeface="Arial"/>
              <a:sym typeface="Arial"/>
            </a:endParaRPr>
          </a:p>
        </p:txBody>
      </p:sp>
      <p:sp>
        <p:nvSpPr>
          <p:cNvPr id="213" name="Google Shape;213;p91"/>
          <p:cNvSpPr txBox="1"/>
          <p:nvPr/>
        </p:nvSpPr>
        <p:spPr>
          <a:xfrm>
            <a:off x="6862405" y="2457351"/>
            <a:ext cx="511679"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Oct</a:t>
            </a:r>
            <a:endParaRPr sz="1500" b="0" i="0" u="none" strike="noStrike" cap="none">
              <a:solidFill>
                <a:srgbClr val="000000"/>
              </a:solidFill>
              <a:latin typeface="Arial"/>
              <a:ea typeface="Arial"/>
              <a:cs typeface="Arial"/>
              <a:sym typeface="Arial"/>
            </a:endParaRPr>
          </a:p>
        </p:txBody>
      </p:sp>
      <p:sp>
        <p:nvSpPr>
          <p:cNvPr id="214" name="Google Shape;214;p91"/>
          <p:cNvSpPr txBox="1"/>
          <p:nvPr/>
        </p:nvSpPr>
        <p:spPr>
          <a:xfrm>
            <a:off x="7594969" y="2443616"/>
            <a:ext cx="55874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Nov</a:t>
            </a:r>
            <a:endParaRPr sz="1500" b="0" i="0" u="none" strike="noStrike" cap="none">
              <a:solidFill>
                <a:srgbClr val="000000"/>
              </a:solidFill>
              <a:latin typeface="Arial"/>
              <a:ea typeface="Arial"/>
              <a:cs typeface="Arial"/>
              <a:sym typeface="Arial"/>
            </a:endParaRPr>
          </a:p>
        </p:txBody>
      </p:sp>
      <p:sp>
        <p:nvSpPr>
          <p:cNvPr id="215" name="Google Shape;215;p91"/>
          <p:cNvSpPr txBox="1"/>
          <p:nvPr/>
        </p:nvSpPr>
        <p:spPr>
          <a:xfrm>
            <a:off x="8259725" y="2436471"/>
            <a:ext cx="54053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500" b="0" i="0" u="none" strike="noStrike" cap="none">
                <a:solidFill>
                  <a:schemeClr val="lt1"/>
                </a:solidFill>
                <a:latin typeface="Arial"/>
                <a:ea typeface="Arial"/>
                <a:cs typeface="Arial"/>
                <a:sym typeface="Arial"/>
              </a:rPr>
              <a:t>Dec</a:t>
            </a:r>
            <a:endParaRPr sz="1500" b="0" i="0" u="none" strike="noStrike" cap="none">
              <a:solidFill>
                <a:srgbClr val="000000"/>
              </a:solidFill>
              <a:latin typeface="Arial"/>
              <a:ea typeface="Arial"/>
              <a:cs typeface="Arial"/>
              <a:sym typeface="Arial"/>
            </a:endParaRPr>
          </a:p>
        </p:txBody>
      </p:sp>
      <p:cxnSp>
        <p:nvCxnSpPr>
          <p:cNvPr id="216" name="Google Shape;216;p91"/>
          <p:cNvCxnSpPr/>
          <p:nvPr/>
        </p:nvCxnSpPr>
        <p:spPr>
          <a:xfrm>
            <a:off x="8166577" y="2448826"/>
            <a:ext cx="8400" cy="754200"/>
          </a:xfrm>
          <a:prstGeom prst="straightConnector1">
            <a:avLst/>
          </a:prstGeom>
          <a:noFill/>
          <a:ln w="9525" cap="flat" cmpd="sng">
            <a:solidFill>
              <a:schemeClr val="lt1"/>
            </a:solidFill>
            <a:prstDash val="dashDot"/>
            <a:round/>
            <a:headEnd type="none" w="sm" len="sm"/>
            <a:tailEnd type="none" w="sm" len="sm"/>
          </a:ln>
        </p:spPr>
      </p:cxnSp>
      <p:cxnSp>
        <p:nvCxnSpPr>
          <p:cNvPr id="217" name="Google Shape;217;p91"/>
          <p:cNvCxnSpPr>
            <a:stCxn id="218" idx="2"/>
            <a:endCxn id="190" idx="0"/>
          </p:cNvCxnSpPr>
          <p:nvPr/>
        </p:nvCxnSpPr>
        <p:spPr>
          <a:xfrm flipH="1">
            <a:off x="2690382" y="2171787"/>
            <a:ext cx="788400" cy="584100"/>
          </a:xfrm>
          <a:prstGeom prst="straightConnector1">
            <a:avLst/>
          </a:prstGeom>
          <a:noFill/>
          <a:ln w="19050" cap="flat" cmpd="sng">
            <a:solidFill>
              <a:schemeClr val="accent2"/>
            </a:solidFill>
            <a:prstDash val="solid"/>
            <a:round/>
            <a:headEnd type="none" w="sm" len="sm"/>
            <a:tailEnd type="none" w="sm" len="sm"/>
          </a:ln>
        </p:spPr>
      </p:cxnSp>
      <p:sp>
        <p:nvSpPr>
          <p:cNvPr id="218" name="Google Shape;218;p91"/>
          <p:cNvSpPr txBox="1"/>
          <p:nvPr/>
        </p:nvSpPr>
        <p:spPr>
          <a:xfrm>
            <a:off x="2702146" y="1035553"/>
            <a:ext cx="1553273" cy="113623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fr-FR" sz="900" b="1" i="0" u="none" strike="noStrike" cap="none">
                <a:solidFill>
                  <a:schemeClr val="dk1"/>
                </a:solidFill>
                <a:latin typeface="Arial"/>
                <a:ea typeface="Arial"/>
                <a:cs typeface="Arial"/>
                <a:sym typeface="Arial"/>
              </a:rPr>
              <a:t>AAP PREZODE</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1" i="0" u="none" strike="noStrike" cap="none">
                <a:solidFill>
                  <a:srgbClr val="0070C0"/>
                </a:solidFill>
                <a:latin typeface="Arial"/>
                <a:ea typeface="Arial"/>
                <a:cs typeface="Arial"/>
                <a:sym typeface="Arial"/>
              </a:rPr>
              <a:t>WP3</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900" b="0" i="1" u="none" strike="noStrike" cap="none">
                <a:solidFill>
                  <a:schemeClr val="dk1"/>
                </a:solidFill>
                <a:latin typeface="Arial"/>
                <a:ea typeface="Arial"/>
                <a:cs typeface="Arial"/>
                <a:sym typeface="Arial"/>
              </a:rPr>
              <a:t>Ouverture de l’appel « Surveillance épidémiologique et systèmes d’alerte précoce »  </a:t>
            </a:r>
            <a:br>
              <a:rPr lang="fr-FR" sz="900" b="0" i="0" u="none" strike="noStrike" cap="none">
                <a:solidFill>
                  <a:schemeClr val="accent1"/>
                </a:solidFill>
                <a:latin typeface="Arial"/>
                <a:ea typeface="Arial"/>
                <a:cs typeface="Arial"/>
                <a:sym typeface="Arial"/>
              </a:rPr>
            </a:br>
            <a:br>
              <a:rPr lang="fr-FR" sz="900" b="1" i="0" u="none" strike="noStrike" cap="none">
                <a:solidFill>
                  <a:schemeClr val="dk1"/>
                </a:solidFill>
                <a:latin typeface="Arial"/>
                <a:ea typeface="Arial"/>
                <a:cs typeface="Arial"/>
                <a:sym typeface="Arial"/>
              </a:rPr>
            </a:br>
            <a:endParaRPr sz="900" b="0" i="0" u="none" strike="noStrike" cap="none">
              <a:solidFill>
                <a:schemeClr val="dk1"/>
              </a:solidFill>
              <a:latin typeface="Arial"/>
              <a:ea typeface="Arial"/>
              <a:cs typeface="Arial"/>
              <a:sym typeface="Arial"/>
            </a:endParaRPr>
          </a:p>
        </p:txBody>
      </p:sp>
      <p:sp>
        <p:nvSpPr>
          <p:cNvPr id="219" name="Google Shape;219;p91"/>
          <p:cNvSpPr txBox="1"/>
          <p:nvPr/>
        </p:nvSpPr>
        <p:spPr>
          <a:xfrm>
            <a:off x="6955399" y="1099666"/>
            <a:ext cx="1464483" cy="811796"/>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fr-FR" sz="900" b="1" i="0" u="none" strike="noStrike" cap="none">
                <a:solidFill>
                  <a:schemeClr val="dk1"/>
                </a:solidFill>
                <a:latin typeface="Arial"/>
                <a:ea typeface="Arial"/>
                <a:cs typeface="Arial"/>
                <a:sym typeface="Arial"/>
              </a:rPr>
              <a:t>AAP PREZODE</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1" i="0" u="none" strike="noStrike" cap="none">
                <a:solidFill>
                  <a:srgbClr val="0070C0"/>
                </a:solidFill>
                <a:latin typeface="Arial"/>
                <a:ea typeface="Arial"/>
                <a:cs typeface="Arial"/>
                <a:sym typeface="Arial"/>
              </a:rPr>
              <a:t>WP2</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900" b="0" i="1" u="none" strike="noStrike" cap="none">
                <a:solidFill>
                  <a:schemeClr val="dk1"/>
                </a:solidFill>
                <a:latin typeface="Arial"/>
                <a:ea typeface="Arial"/>
                <a:cs typeface="Arial"/>
                <a:sym typeface="Arial"/>
              </a:rPr>
              <a:t>   « Stratégies durables de prévention »</a:t>
            </a:r>
            <a:br>
              <a:rPr lang="fr-FR" sz="900" b="0" i="0" u="none" strike="noStrike" cap="none">
                <a:solidFill>
                  <a:schemeClr val="accent1"/>
                </a:solidFill>
                <a:latin typeface="Arial"/>
                <a:ea typeface="Arial"/>
                <a:cs typeface="Arial"/>
                <a:sym typeface="Arial"/>
              </a:rPr>
            </a:br>
            <a:br>
              <a:rPr lang="fr-FR" sz="900" b="1" i="0" u="none" strike="noStrike" cap="none">
                <a:solidFill>
                  <a:schemeClr val="dk1"/>
                </a:solidFill>
                <a:latin typeface="Arial"/>
                <a:ea typeface="Arial"/>
                <a:cs typeface="Arial"/>
                <a:sym typeface="Arial"/>
              </a:rPr>
            </a:br>
            <a:endParaRPr sz="900" b="0" i="0" u="none" strike="noStrike" cap="none">
              <a:solidFill>
                <a:schemeClr val="dk1"/>
              </a:solidFill>
              <a:latin typeface="Arial"/>
              <a:ea typeface="Arial"/>
              <a:cs typeface="Arial"/>
              <a:sym typeface="Arial"/>
            </a:endParaRPr>
          </a:p>
        </p:txBody>
      </p:sp>
      <p:cxnSp>
        <p:nvCxnSpPr>
          <p:cNvPr id="220" name="Google Shape;220;p91"/>
          <p:cNvCxnSpPr>
            <a:cxnSpLocks/>
            <a:stCxn id="219" idx="2"/>
          </p:cNvCxnSpPr>
          <p:nvPr/>
        </p:nvCxnSpPr>
        <p:spPr>
          <a:xfrm>
            <a:off x="7687641" y="1911462"/>
            <a:ext cx="147009" cy="855279"/>
          </a:xfrm>
          <a:prstGeom prst="straightConnector1">
            <a:avLst/>
          </a:prstGeom>
          <a:noFill/>
          <a:ln w="19050" cap="flat" cmpd="sng">
            <a:solidFill>
              <a:schemeClr val="accent2"/>
            </a:solidFill>
            <a:prstDash val="solid"/>
            <a:round/>
            <a:headEnd type="none" w="sm" len="sm"/>
            <a:tailEnd type="none" w="sm" len="sm"/>
          </a:ln>
        </p:spPr>
      </p:cxnSp>
      <p:pic>
        <p:nvPicPr>
          <p:cNvPr id="224" name="Google Shape;224;p91"/>
          <p:cNvPicPr preferRelativeResize="0"/>
          <p:nvPr/>
        </p:nvPicPr>
        <p:blipFill rotWithShape="1">
          <a:blip r:embed="rId3">
            <a:alphaModFix/>
          </a:blip>
          <a:srcRect/>
          <a:stretch/>
        </p:blipFill>
        <p:spPr>
          <a:xfrm>
            <a:off x="2468609" y="114253"/>
            <a:ext cx="586827" cy="540000"/>
          </a:xfrm>
          <a:prstGeom prst="ellipse">
            <a:avLst/>
          </a:prstGeom>
          <a:noFill/>
          <a:ln>
            <a:noFill/>
          </a:ln>
        </p:spPr>
      </p:pic>
      <p:pic>
        <p:nvPicPr>
          <p:cNvPr id="225" name="Google Shape;225;p91"/>
          <p:cNvPicPr preferRelativeResize="0"/>
          <p:nvPr/>
        </p:nvPicPr>
        <p:blipFill rotWithShape="1">
          <a:blip r:embed="rId4">
            <a:alphaModFix/>
          </a:blip>
          <a:srcRect/>
          <a:stretch/>
        </p:blipFill>
        <p:spPr>
          <a:xfrm>
            <a:off x="1301644" y="245560"/>
            <a:ext cx="1046922" cy="308840"/>
          </a:xfrm>
          <a:prstGeom prst="rect">
            <a:avLst/>
          </a:prstGeom>
          <a:noFill/>
          <a:ln>
            <a:noFill/>
          </a:ln>
        </p:spPr>
      </p:pic>
      <p:sp>
        <p:nvSpPr>
          <p:cNvPr id="226" name="Google Shape;226;p91"/>
          <p:cNvSpPr txBox="1"/>
          <p:nvPr/>
        </p:nvSpPr>
        <p:spPr>
          <a:xfrm>
            <a:off x="3305250" y="293832"/>
            <a:ext cx="8424000" cy="54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r-FR" sz="1500" b="1" dirty="0">
                <a:solidFill>
                  <a:schemeClr val="dk1"/>
                </a:solidFill>
              </a:rPr>
              <a:t>AAP</a:t>
            </a:r>
            <a:r>
              <a:rPr lang="fr-FR" sz="1500" b="1" i="0" u="none" strike="noStrike" cap="none" dirty="0">
                <a:solidFill>
                  <a:schemeClr val="dk1"/>
                </a:solidFill>
                <a:latin typeface="Arial"/>
                <a:ea typeface="Arial"/>
                <a:cs typeface="Arial"/>
                <a:sym typeface="Arial"/>
              </a:rPr>
              <a:t> en 2024 pour le PEPR PREZODE</a:t>
            </a:r>
            <a:endParaRPr sz="1200" b="0" i="0" u="none" strike="noStrike" cap="none" dirty="0">
              <a:solidFill>
                <a:srgbClr val="000000"/>
              </a:solidFill>
              <a:latin typeface="Arial"/>
              <a:ea typeface="Arial"/>
              <a:cs typeface="Arial"/>
              <a:sym typeface="Arial"/>
            </a:endParaRPr>
          </a:p>
        </p:txBody>
      </p:sp>
      <p:cxnSp>
        <p:nvCxnSpPr>
          <p:cNvPr id="227" name="Google Shape;227;p91"/>
          <p:cNvCxnSpPr>
            <a:stCxn id="228" idx="2"/>
            <a:endCxn id="229" idx="0"/>
          </p:cNvCxnSpPr>
          <p:nvPr/>
        </p:nvCxnSpPr>
        <p:spPr>
          <a:xfrm>
            <a:off x="1169095" y="2170171"/>
            <a:ext cx="841500" cy="576900"/>
          </a:xfrm>
          <a:prstGeom prst="straightConnector1">
            <a:avLst/>
          </a:prstGeom>
          <a:noFill/>
          <a:ln w="19050" cap="flat" cmpd="sng">
            <a:solidFill>
              <a:schemeClr val="accent2"/>
            </a:solidFill>
            <a:prstDash val="solid"/>
            <a:round/>
            <a:headEnd type="none" w="sm" len="sm"/>
            <a:tailEnd type="none" w="sm" len="sm"/>
          </a:ln>
        </p:spPr>
      </p:cxnSp>
      <p:sp>
        <p:nvSpPr>
          <p:cNvPr id="228" name="Google Shape;228;p91"/>
          <p:cNvSpPr txBox="1"/>
          <p:nvPr/>
        </p:nvSpPr>
        <p:spPr>
          <a:xfrm>
            <a:off x="520725" y="1033937"/>
            <a:ext cx="1296740" cy="113623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fr-FR" sz="900" b="1" i="0" u="none" strike="noStrike" cap="none">
                <a:solidFill>
                  <a:schemeClr val="dk1"/>
                </a:solidFill>
                <a:latin typeface="Arial"/>
                <a:ea typeface="Arial"/>
                <a:cs typeface="Arial"/>
                <a:sym typeface="Arial"/>
              </a:rPr>
              <a:t>AAP PREZODE</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1" i="0" u="none" strike="noStrike" cap="none">
                <a:solidFill>
                  <a:srgbClr val="0070C0"/>
                </a:solidFill>
                <a:latin typeface="Arial"/>
                <a:ea typeface="Arial"/>
                <a:cs typeface="Arial"/>
                <a:sym typeface="Arial"/>
              </a:rPr>
              <a:t>WP1</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900" b="0" i="1" u="none" strike="noStrike" cap="none">
                <a:solidFill>
                  <a:schemeClr val="dk1"/>
                </a:solidFill>
                <a:latin typeface="Arial"/>
                <a:ea typeface="Arial"/>
                <a:cs typeface="Arial"/>
                <a:sym typeface="Arial"/>
              </a:rPr>
              <a:t>Annonce des 3 projets lauréats:</a:t>
            </a:r>
            <a:endParaRPr/>
          </a:p>
          <a:p>
            <a:pPr marL="0" marR="0" lvl="0" indent="0" algn="ctr" rtl="0">
              <a:lnSpc>
                <a:spcPct val="100000"/>
              </a:lnSpc>
              <a:spcBef>
                <a:spcPts val="0"/>
              </a:spcBef>
              <a:spcAft>
                <a:spcPts val="0"/>
              </a:spcAft>
              <a:buNone/>
            </a:pPr>
            <a:r>
              <a:rPr lang="fr-FR" sz="900" b="1" i="1" u="none" strike="noStrike" cap="none">
                <a:solidFill>
                  <a:schemeClr val="dk1"/>
                </a:solidFill>
                <a:latin typeface="Arial"/>
                <a:ea typeface="Arial"/>
                <a:cs typeface="Arial"/>
                <a:sym typeface="Arial"/>
              </a:rPr>
              <a:t>AMAZED</a:t>
            </a:r>
            <a:endParaRPr/>
          </a:p>
          <a:p>
            <a:pPr marL="0" marR="0" lvl="0" indent="0" algn="ctr" rtl="0">
              <a:lnSpc>
                <a:spcPct val="100000"/>
              </a:lnSpc>
              <a:spcBef>
                <a:spcPts val="0"/>
              </a:spcBef>
              <a:spcAft>
                <a:spcPts val="0"/>
              </a:spcAft>
              <a:buNone/>
            </a:pPr>
            <a:r>
              <a:rPr lang="fr-FR" sz="900" b="1" i="1" u="none" strike="noStrike" cap="none">
                <a:solidFill>
                  <a:schemeClr val="dk1"/>
                </a:solidFill>
                <a:latin typeface="Arial"/>
                <a:ea typeface="Arial"/>
                <a:cs typeface="Arial"/>
                <a:sym typeface="Arial"/>
              </a:rPr>
              <a:t>ARCHE</a:t>
            </a:r>
            <a:endParaRPr/>
          </a:p>
          <a:p>
            <a:pPr marL="0" marR="0" lvl="0" indent="0" algn="ctr" rtl="0">
              <a:lnSpc>
                <a:spcPct val="100000"/>
              </a:lnSpc>
              <a:spcBef>
                <a:spcPts val="0"/>
              </a:spcBef>
              <a:spcAft>
                <a:spcPts val="0"/>
              </a:spcAft>
              <a:buNone/>
            </a:pPr>
            <a:r>
              <a:rPr lang="fr-FR" sz="900" b="1" i="1" u="none" strike="noStrike" cap="none">
                <a:solidFill>
                  <a:schemeClr val="dk1"/>
                </a:solidFill>
                <a:latin typeface="Arial"/>
                <a:ea typeface="Arial"/>
                <a:cs typeface="Arial"/>
                <a:sym typeface="Arial"/>
              </a:rPr>
              <a:t>ZOOCAM</a:t>
            </a:r>
            <a:br>
              <a:rPr lang="fr-FR" sz="900" b="0" i="0" u="none" strike="noStrike" cap="none">
                <a:solidFill>
                  <a:schemeClr val="accent1"/>
                </a:solidFill>
                <a:latin typeface="Arial"/>
                <a:ea typeface="Arial"/>
                <a:cs typeface="Arial"/>
                <a:sym typeface="Arial"/>
              </a:rPr>
            </a:br>
            <a:br>
              <a:rPr lang="fr-FR" sz="900" b="1" i="0" u="none" strike="noStrike" cap="none">
                <a:solidFill>
                  <a:schemeClr val="dk1"/>
                </a:solidFill>
                <a:latin typeface="Arial"/>
                <a:ea typeface="Arial"/>
                <a:cs typeface="Arial"/>
                <a:sym typeface="Arial"/>
              </a:rPr>
            </a:br>
            <a:endParaRPr sz="900" b="0" i="0" u="none" strike="noStrike" cap="none">
              <a:solidFill>
                <a:schemeClr val="dk1"/>
              </a:solidFill>
              <a:latin typeface="Arial"/>
              <a:ea typeface="Arial"/>
              <a:cs typeface="Arial"/>
              <a:sym typeface="Arial"/>
            </a:endParaRPr>
          </a:p>
        </p:txBody>
      </p:sp>
      <p:sp>
        <p:nvSpPr>
          <p:cNvPr id="229" name="Google Shape;229;p91"/>
          <p:cNvSpPr/>
          <p:nvPr/>
        </p:nvSpPr>
        <p:spPr>
          <a:xfrm>
            <a:off x="1913198" y="2747003"/>
            <a:ext cx="195000" cy="190800"/>
          </a:xfrm>
          <a:prstGeom prst="ellipse">
            <a:avLst/>
          </a:prstGeom>
          <a:solidFill>
            <a:srgbClr val="FFC0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230" name="Google Shape;230;p91"/>
          <p:cNvCxnSpPr>
            <a:cxnSpLocks/>
            <a:stCxn id="231" idx="0"/>
            <a:endCxn id="229" idx="4"/>
          </p:cNvCxnSpPr>
          <p:nvPr/>
        </p:nvCxnSpPr>
        <p:spPr>
          <a:xfrm flipV="1">
            <a:off x="1186547" y="2937803"/>
            <a:ext cx="824151" cy="603944"/>
          </a:xfrm>
          <a:prstGeom prst="straightConnector1">
            <a:avLst/>
          </a:prstGeom>
          <a:noFill/>
          <a:ln w="19050" cap="flat" cmpd="sng">
            <a:solidFill>
              <a:schemeClr val="accent2"/>
            </a:solidFill>
            <a:prstDash val="solid"/>
            <a:round/>
            <a:headEnd type="none" w="sm" len="sm"/>
            <a:tailEnd type="none" w="sm" len="sm"/>
          </a:ln>
        </p:spPr>
      </p:cxnSp>
      <p:sp>
        <p:nvSpPr>
          <p:cNvPr id="231" name="Google Shape;231;p91"/>
          <p:cNvSpPr txBox="1"/>
          <p:nvPr/>
        </p:nvSpPr>
        <p:spPr>
          <a:xfrm>
            <a:off x="538177" y="3541747"/>
            <a:ext cx="1296740" cy="85528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fr-FR" sz="900" b="1" i="0" u="none" strike="noStrike" cap="none" dirty="0">
                <a:solidFill>
                  <a:schemeClr val="dk1"/>
                </a:solidFill>
                <a:latin typeface="Arial"/>
                <a:ea typeface="Arial"/>
                <a:cs typeface="Arial"/>
                <a:sym typeface="Arial"/>
              </a:rPr>
              <a:t>Projet de gouvernance et animation</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900" b="1" i="0" u="none" strike="noStrike" cap="none" dirty="0">
                <a:solidFill>
                  <a:srgbClr val="0070C0"/>
                </a:solidFill>
                <a:latin typeface="Arial"/>
                <a:ea typeface="Arial"/>
                <a:cs typeface="Arial"/>
                <a:sym typeface="Arial"/>
              </a:rPr>
              <a:t>WP5</a:t>
            </a:r>
            <a:endParaRPr sz="9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900" b="0" i="1" u="none" strike="noStrike" cap="none" dirty="0">
                <a:solidFill>
                  <a:schemeClr val="dk1"/>
                </a:solidFill>
                <a:latin typeface="Arial"/>
                <a:ea typeface="Arial"/>
                <a:cs typeface="Arial"/>
                <a:sym typeface="Arial"/>
              </a:rPr>
              <a:t>DPM reçu</a:t>
            </a:r>
            <a:endParaRPr sz="900" b="0" i="0" u="none" strike="noStrike" cap="none" dirty="0">
              <a:solidFill>
                <a:schemeClr val="dk1"/>
              </a:solidFill>
              <a:latin typeface="Arial"/>
              <a:ea typeface="Arial"/>
              <a:cs typeface="Arial"/>
              <a:sym typeface="Arial"/>
            </a:endParaRPr>
          </a:p>
        </p:txBody>
      </p:sp>
      <p:sp>
        <p:nvSpPr>
          <p:cNvPr id="4" name="Google Shape;189;p91">
            <a:extLst>
              <a:ext uri="{FF2B5EF4-FFF2-40B4-BE49-F238E27FC236}">
                <a16:creationId xmlns:a16="http://schemas.microsoft.com/office/drawing/2014/main" id="{FD91E4C7-3C8F-FD10-3A75-C161865DD1D0}"/>
              </a:ext>
            </a:extLst>
          </p:cNvPr>
          <p:cNvSpPr/>
          <p:nvPr/>
        </p:nvSpPr>
        <p:spPr>
          <a:xfrm>
            <a:off x="7741104" y="2766741"/>
            <a:ext cx="195000" cy="190800"/>
          </a:xfrm>
          <a:prstGeom prst="ellipse">
            <a:avLst/>
          </a:prstGeom>
          <a:solidFill>
            <a:srgbClr val="FFC000"/>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1"/>
          <p:cNvSpPr txBox="1">
            <a:spLocks noGrp="1"/>
          </p:cNvSpPr>
          <p:nvPr>
            <p:ph type="title"/>
          </p:nvPr>
        </p:nvSpPr>
        <p:spPr>
          <a:xfrm>
            <a:off x="308430" y="713042"/>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La gouvernance du PEPR prezode</a:t>
            </a:r>
            <a:endParaRPr/>
          </a:p>
        </p:txBody>
      </p:sp>
      <p:sp>
        <p:nvSpPr>
          <p:cNvPr id="237" name="Google Shape;237;p51"/>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None/>
            </a:pPr>
            <a:r>
              <a:rPr lang="fr-FR"/>
              <a:t>06/03/2023</a:t>
            </a:r>
            <a:endParaRPr/>
          </a:p>
        </p:txBody>
      </p:sp>
      <p:sp>
        <p:nvSpPr>
          <p:cNvPr id="238" name="Google Shape;238;p51"/>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None/>
            </a:pPr>
            <a:r>
              <a:rPr lang="fr-FR"/>
              <a:t>Secrétariat général pour l'investissement</a:t>
            </a:r>
            <a:endParaRPr/>
          </a:p>
        </p:txBody>
      </p:sp>
      <p:sp>
        <p:nvSpPr>
          <p:cNvPr id="239" name="Google Shape;239;p51"/>
          <p:cNvSpPr txBox="1">
            <a:spLocks noGrp="1"/>
          </p:cNvSpPr>
          <p:nvPr>
            <p:ph type="sldNum" idx="12"/>
          </p:nvPr>
        </p:nvSpPr>
        <p:spPr>
          <a:xfrm>
            <a:off x="8316417"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None/>
            </a:pPr>
            <a:fld id="{00000000-1234-1234-1234-123412341234}" type="slidenum">
              <a:rPr lang="fr-FR"/>
              <a:t>17</a:t>
            </a:fld>
            <a:endParaRPr/>
          </a:p>
        </p:txBody>
      </p:sp>
      <p:sp>
        <p:nvSpPr>
          <p:cNvPr id="240" name="Google Shape;240;p51"/>
          <p:cNvSpPr/>
          <p:nvPr/>
        </p:nvSpPr>
        <p:spPr>
          <a:xfrm>
            <a:off x="1384300" y="1203598"/>
            <a:ext cx="7348130" cy="3456384"/>
          </a:xfrm>
          <a:prstGeom prst="roundRect">
            <a:avLst>
              <a:gd name="adj" fmla="val 16667"/>
            </a:avLst>
          </a:prstGeom>
          <a:solidFill>
            <a:srgbClr val="E7E6E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41" name="Google Shape;241;p51"/>
          <p:cNvSpPr/>
          <p:nvPr/>
        </p:nvSpPr>
        <p:spPr>
          <a:xfrm>
            <a:off x="2938749" y="1394752"/>
            <a:ext cx="2144845" cy="2912354"/>
          </a:xfrm>
          <a:prstGeom prst="roundRect">
            <a:avLst>
              <a:gd name="adj" fmla="val 16667"/>
            </a:avLst>
          </a:prstGeom>
          <a:solidFill>
            <a:srgbClr val="E1EF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600" b="1" i="0" u="sng" strike="noStrike" cap="none">
                <a:solidFill>
                  <a:srgbClr val="002060"/>
                </a:solidFill>
                <a:latin typeface="Calibri"/>
                <a:ea typeface="Calibri"/>
                <a:cs typeface="Calibri"/>
                <a:sym typeface="Calibri"/>
              </a:rPr>
              <a:t>Pilotes</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1400" b="0" i="1" u="none" strike="noStrike" cap="none">
                <a:solidFill>
                  <a:srgbClr val="002060"/>
                </a:solidFill>
                <a:latin typeface="Calibri"/>
                <a:ea typeface="Calibri"/>
                <a:cs typeface="Calibri"/>
                <a:sym typeface="Calibri"/>
              </a:rPr>
              <a:t>IRD, Cirad, INRAE</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1"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1400" b="0" i="1"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p:txBody>
      </p:sp>
      <p:pic>
        <p:nvPicPr>
          <p:cNvPr id="242" name="Google Shape;242;p51"/>
          <p:cNvPicPr preferRelativeResize="0"/>
          <p:nvPr/>
        </p:nvPicPr>
        <p:blipFill rotWithShape="1">
          <a:blip r:embed="rId3">
            <a:alphaModFix/>
          </a:blip>
          <a:srcRect/>
          <a:stretch/>
        </p:blipFill>
        <p:spPr>
          <a:xfrm>
            <a:off x="2996422" y="1928728"/>
            <a:ext cx="566233" cy="736103"/>
          </a:xfrm>
          <a:prstGeom prst="rect">
            <a:avLst/>
          </a:prstGeom>
          <a:noFill/>
          <a:ln>
            <a:noFill/>
          </a:ln>
        </p:spPr>
      </p:pic>
      <p:pic>
        <p:nvPicPr>
          <p:cNvPr id="243" name="Google Shape;243;p51"/>
          <p:cNvPicPr preferRelativeResize="0"/>
          <p:nvPr/>
        </p:nvPicPr>
        <p:blipFill rotWithShape="1">
          <a:blip r:embed="rId4">
            <a:alphaModFix/>
          </a:blip>
          <a:srcRect/>
          <a:stretch/>
        </p:blipFill>
        <p:spPr>
          <a:xfrm>
            <a:off x="4290985" y="1930351"/>
            <a:ext cx="728094" cy="743342"/>
          </a:xfrm>
          <a:prstGeom prst="rect">
            <a:avLst/>
          </a:prstGeom>
          <a:noFill/>
          <a:ln>
            <a:noFill/>
          </a:ln>
        </p:spPr>
      </p:pic>
      <p:sp>
        <p:nvSpPr>
          <p:cNvPr id="244" name="Google Shape;244;p51"/>
          <p:cNvSpPr txBox="1"/>
          <p:nvPr/>
        </p:nvSpPr>
        <p:spPr>
          <a:xfrm>
            <a:off x="2871448" y="2666886"/>
            <a:ext cx="2055371"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Calibri"/>
                <a:ea typeface="Calibri"/>
                <a:cs typeface="Calibri"/>
                <a:sym typeface="Calibri"/>
              </a:rPr>
              <a:t>B. Roche    T. Balenghien   C. Citti</a:t>
            </a:r>
            <a:endParaRPr sz="1100" b="0" i="0" u="none" strike="noStrike" cap="none">
              <a:solidFill>
                <a:srgbClr val="000000"/>
              </a:solidFill>
              <a:latin typeface="Calibri"/>
              <a:ea typeface="Calibri"/>
              <a:cs typeface="Calibri"/>
              <a:sym typeface="Calibri"/>
            </a:endParaRPr>
          </a:p>
        </p:txBody>
      </p:sp>
      <p:pic>
        <p:nvPicPr>
          <p:cNvPr id="245" name="Google Shape;245;p51"/>
          <p:cNvPicPr preferRelativeResize="0"/>
          <p:nvPr/>
        </p:nvPicPr>
        <p:blipFill rotWithShape="1">
          <a:blip r:embed="rId5">
            <a:alphaModFix/>
          </a:blip>
          <a:srcRect/>
          <a:stretch/>
        </p:blipFill>
        <p:spPr>
          <a:xfrm>
            <a:off x="3605678" y="2971520"/>
            <a:ext cx="695185" cy="695185"/>
          </a:xfrm>
          <a:prstGeom prst="rect">
            <a:avLst/>
          </a:prstGeom>
          <a:noFill/>
          <a:ln>
            <a:noFill/>
          </a:ln>
        </p:spPr>
      </p:pic>
      <p:sp>
        <p:nvSpPr>
          <p:cNvPr id="246" name="Google Shape;246;p51"/>
          <p:cNvSpPr/>
          <p:nvPr/>
        </p:nvSpPr>
        <p:spPr>
          <a:xfrm>
            <a:off x="5176279" y="1297161"/>
            <a:ext cx="3377253" cy="1763304"/>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1" i="0" u="sng" strike="noStrike" cap="none">
                <a:solidFill>
                  <a:srgbClr val="002060"/>
                </a:solidFill>
                <a:latin typeface="Calibri"/>
                <a:ea typeface="Calibri"/>
                <a:cs typeface="Calibri"/>
                <a:sym typeface="Calibri"/>
              </a:rPr>
              <a:t>Comité de Programme </a:t>
            </a: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Chercheurs de l’IRD, INRAE, CIRAD, CNRS,CNES, ANSES, MNHN, CEA, INSERM, IP, Pasteur Network, ANRS MIE et Universités</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200" b="1" i="0" u="sng"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Aide à écriture du PEPR, des AAP, Implication dans les actions d’animation</a:t>
            </a:r>
            <a:endParaRPr sz="1200" b="0" i="0" u="none" strike="noStrike" cap="none">
              <a:solidFill>
                <a:schemeClr val="dk1"/>
              </a:solidFill>
              <a:latin typeface="Arial"/>
              <a:ea typeface="Arial"/>
              <a:cs typeface="Arial"/>
              <a:sym typeface="Arial"/>
            </a:endParaRPr>
          </a:p>
        </p:txBody>
      </p:sp>
      <p:sp>
        <p:nvSpPr>
          <p:cNvPr id="247" name="Google Shape;247;p51"/>
          <p:cNvSpPr/>
          <p:nvPr/>
        </p:nvSpPr>
        <p:spPr>
          <a:xfrm>
            <a:off x="5183540" y="3094741"/>
            <a:ext cx="3377253" cy="892577"/>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1" i="0" u="sng" strike="noStrike" cap="none">
                <a:solidFill>
                  <a:srgbClr val="002060"/>
                </a:solidFill>
                <a:latin typeface="Calibri"/>
                <a:ea typeface="Calibri"/>
                <a:cs typeface="Calibri"/>
                <a:sym typeface="Calibri"/>
              </a:rPr>
              <a:t>Joint Directory Board</a:t>
            </a:r>
            <a:endParaRPr sz="2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Articulation PREZODE-MIE, Animations communes…</a:t>
            </a:r>
            <a:endParaRPr sz="1800" b="0" i="0" u="none" strike="noStrike" cap="none">
              <a:solidFill>
                <a:schemeClr val="dk1"/>
              </a:solidFill>
              <a:latin typeface="Arial"/>
              <a:ea typeface="Arial"/>
              <a:cs typeface="Arial"/>
              <a:sym typeface="Arial"/>
            </a:endParaRPr>
          </a:p>
        </p:txBody>
      </p:sp>
      <p:sp>
        <p:nvSpPr>
          <p:cNvPr id="248" name="Google Shape;248;p51"/>
          <p:cNvSpPr/>
          <p:nvPr/>
        </p:nvSpPr>
        <p:spPr>
          <a:xfrm>
            <a:off x="5292081" y="4326806"/>
            <a:ext cx="2715691" cy="761741"/>
          </a:xfrm>
          <a:prstGeom prst="roundRect">
            <a:avLst>
              <a:gd name="adj" fmla="val 16667"/>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1" i="0" u="sng" strike="noStrike" cap="none">
                <a:solidFill>
                  <a:srgbClr val="002060"/>
                </a:solidFill>
                <a:latin typeface="Calibri"/>
                <a:ea typeface="Calibri"/>
                <a:cs typeface="Calibri"/>
                <a:sym typeface="Calibri"/>
              </a:rPr>
              <a:t>CSTP</a:t>
            </a:r>
            <a:endParaRPr sz="105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Evaluation et suivi du PEPR</a:t>
            </a:r>
            <a:endParaRPr sz="1050" b="0" i="0" u="none" strike="noStrike" cap="none">
              <a:solidFill>
                <a:schemeClr val="dk1"/>
              </a:solidFill>
              <a:latin typeface="Arial"/>
              <a:ea typeface="Arial"/>
              <a:cs typeface="Arial"/>
              <a:sym typeface="Arial"/>
            </a:endParaRPr>
          </a:p>
        </p:txBody>
      </p:sp>
      <p:sp>
        <p:nvSpPr>
          <p:cNvPr id="249" name="Google Shape;249;p51"/>
          <p:cNvSpPr/>
          <p:nvPr/>
        </p:nvSpPr>
        <p:spPr>
          <a:xfrm>
            <a:off x="198272" y="1462833"/>
            <a:ext cx="2372055" cy="830922"/>
          </a:xfrm>
          <a:prstGeom prst="roundRect">
            <a:avLst>
              <a:gd name="adj" fmla="val 16667"/>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r>
              <a:rPr lang="fr-FR" sz="1050" b="1" i="0" u="sng" strike="noStrike" cap="none">
                <a:solidFill>
                  <a:srgbClr val="002060"/>
                </a:solidFill>
                <a:latin typeface="Calibri"/>
                <a:ea typeface="Calibri"/>
                <a:cs typeface="Calibri"/>
                <a:sym typeface="Calibri"/>
              </a:rPr>
              <a:t>Comop SA MIE</a:t>
            </a:r>
            <a:endParaRPr sz="105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Suivi et Articulation avec les autres mesures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50" name="Google Shape;250;p51"/>
          <p:cNvSpPr/>
          <p:nvPr/>
        </p:nvSpPr>
        <p:spPr>
          <a:xfrm>
            <a:off x="165928" y="2495559"/>
            <a:ext cx="2372055" cy="1385560"/>
          </a:xfrm>
          <a:prstGeom prst="roundRect">
            <a:avLst>
              <a:gd name="adj" fmla="val 16667"/>
            </a:avLst>
          </a:prstGeom>
          <a:solidFill>
            <a:srgbClr val="FFA6B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r>
              <a:rPr lang="fr-FR" sz="1050" b="1" i="0" u="sng" strike="noStrike" cap="none">
                <a:solidFill>
                  <a:srgbClr val="002060"/>
                </a:solidFill>
                <a:latin typeface="Calibri"/>
                <a:ea typeface="Calibri"/>
                <a:cs typeface="Calibri"/>
                <a:sym typeface="Calibri"/>
              </a:rPr>
              <a:t>Opérateur</a:t>
            </a:r>
            <a:r>
              <a:rPr lang="fr-FR" sz="1050" b="0" i="0" u="none" strike="noStrike" cap="none">
                <a:solidFill>
                  <a:srgbClr val="002060"/>
                </a:solidFill>
                <a:latin typeface="Calibri"/>
                <a:ea typeface="Calibri"/>
                <a:cs typeface="Calibri"/>
                <a:sym typeface="Calibri"/>
              </a:rPr>
              <a:t>: ANR</a:t>
            </a:r>
            <a:endParaRPr sz="105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opérateur du programme, organisation des AAP, contractualisation avec les porteurs de projets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1" name="Google Shape;251;p51"/>
          <p:cNvSpPr/>
          <p:nvPr/>
        </p:nvSpPr>
        <p:spPr>
          <a:xfrm>
            <a:off x="153008" y="4069096"/>
            <a:ext cx="2372055" cy="830922"/>
          </a:xfrm>
          <a:prstGeom prst="roundRect">
            <a:avLst>
              <a:gd name="adj" fmla="val 16667"/>
            </a:avLst>
          </a:prstGeom>
          <a:solidFill>
            <a:srgbClr val="FFA6B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r>
              <a:rPr lang="fr-FR" sz="1050" b="1" i="0" u="sng" strike="noStrike" cap="none">
                <a:solidFill>
                  <a:srgbClr val="002060"/>
                </a:solidFill>
                <a:latin typeface="Calibri"/>
                <a:ea typeface="Calibri"/>
                <a:cs typeface="Calibri"/>
                <a:sym typeface="Calibri"/>
              </a:rPr>
              <a:t>Comité scientifique international</a:t>
            </a:r>
            <a:endParaRPr sz="105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r>
              <a:rPr lang="fr-FR" sz="1200" b="0" i="0" u="none" strike="noStrike" cap="none">
                <a:solidFill>
                  <a:srgbClr val="002060"/>
                </a:solidFill>
                <a:latin typeface="Calibri"/>
                <a:ea typeface="Calibri"/>
                <a:cs typeface="Calibri"/>
                <a:sym typeface="Calibri"/>
              </a:rPr>
              <a:t>Evaluation des projets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52" name="Google Shape;252;p51"/>
          <p:cNvSpPr txBox="1"/>
          <p:nvPr/>
        </p:nvSpPr>
        <p:spPr>
          <a:xfrm>
            <a:off x="2944831" y="3665676"/>
            <a:ext cx="1991695"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100" b="0" i="0" u="none" strike="noStrike" cap="none">
                <a:solidFill>
                  <a:srgbClr val="000000"/>
                </a:solidFill>
                <a:latin typeface="Calibri"/>
                <a:ea typeface="Calibri"/>
                <a:cs typeface="Calibri"/>
                <a:sym typeface="Calibri"/>
              </a:rPr>
              <a:t>M. Lounnas,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fr-FR" sz="1100" b="0" i="1" u="none" strike="noStrike" cap="none">
                <a:solidFill>
                  <a:srgbClr val="000000"/>
                </a:solidFill>
                <a:latin typeface="Calibri"/>
                <a:ea typeface="Calibri"/>
                <a:cs typeface="Calibri"/>
                <a:sym typeface="Calibri"/>
              </a:rPr>
              <a:t>Coordinatrice du programme</a:t>
            </a:r>
            <a:endParaRPr sz="1800" b="0" i="0" u="none" strike="noStrike" cap="none">
              <a:solidFill>
                <a:schemeClr val="dk1"/>
              </a:solidFill>
              <a:latin typeface="Arial"/>
              <a:ea typeface="Arial"/>
              <a:cs typeface="Arial"/>
              <a:sym typeface="Arial"/>
            </a:endParaRPr>
          </a:p>
        </p:txBody>
      </p:sp>
      <p:pic>
        <p:nvPicPr>
          <p:cNvPr id="253" name="Google Shape;253;p51"/>
          <p:cNvPicPr preferRelativeResize="0"/>
          <p:nvPr/>
        </p:nvPicPr>
        <p:blipFill rotWithShape="1">
          <a:blip r:embed="rId6">
            <a:alphaModFix/>
          </a:blip>
          <a:srcRect/>
          <a:stretch/>
        </p:blipFill>
        <p:spPr>
          <a:xfrm>
            <a:off x="3620683" y="1928613"/>
            <a:ext cx="585561" cy="747095"/>
          </a:xfrm>
          <a:prstGeom prst="rect">
            <a:avLst/>
          </a:prstGeom>
          <a:noFill/>
          <a:ln>
            <a:noFill/>
          </a:ln>
        </p:spPr>
      </p:pic>
      <p:pic>
        <p:nvPicPr>
          <p:cNvPr id="254" name="Google Shape;254;p51"/>
          <p:cNvPicPr preferRelativeResize="0"/>
          <p:nvPr/>
        </p:nvPicPr>
        <p:blipFill rotWithShape="1">
          <a:blip r:embed="rId7">
            <a:alphaModFix/>
          </a:blip>
          <a:srcRect/>
          <a:stretch/>
        </p:blipFill>
        <p:spPr>
          <a:xfrm>
            <a:off x="2468609" y="114253"/>
            <a:ext cx="586827" cy="540000"/>
          </a:xfrm>
          <a:prstGeom prst="ellipse">
            <a:avLst/>
          </a:prstGeom>
          <a:noFill/>
          <a:ln>
            <a:noFill/>
          </a:ln>
        </p:spPr>
      </p:pic>
      <p:pic>
        <p:nvPicPr>
          <p:cNvPr id="255" name="Google Shape;255;p51"/>
          <p:cNvPicPr preferRelativeResize="0"/>
          <p:nvPr/>
        </p:nvPicPr>
        <p:blipFill rotWithShape="1">
          <a:blip r:embed="rId8">
            <a:alphaModFix/>
          </a:blip>
          <a:srcRect/>
          <a:stretch/>
        </p:blipFill>
        <p:spPr>
          <a:xfrm>
            <a:off x="1301644" y="245560"/>
            <a:ext cx="1046922" cy="308840"/>
          </a:xfrm>
          <a:prstGeom prst="rect">
            <a:avLst/>
          </a:prstGeom>
          <a:noFill/>
          <a:ln>
            <a:noFill/>
          </a:ln>
        </p:spPr>
      </p:pic>
      <p:pic>
        <p:nvPicPr>
          <p:cNvPr id="256" name="Google Shape;256;p51"/>
          <p:cNvPicPr preferRelativeResize="0"/>
          <p:nvPr/>
        </p:nvPicPr>
        <p:blipFill rotWithShape="1">
          <a:blip r:embed="rId9">
            <a:alphaModFix/>
          </a:blip>
          <a:srcRect/>
          <a:stretch/>
        </p:blipFill>
        <p:spPr>
          <a:xfrm>
            <a:off x="4846928" y="266285"/>
            <a:ext cx="749625" cy="197404"/>
          </a:xfrm>
          <a:prstGeom prst="rect">
            <a:avLst/>
          </a:prstGeom>
          <a:noFill/>
          <a:ln>
            <a:noFill/>
          </a:ln>
        </p:spPr>
      </p:pic>
      <p:pic>
        <p:nvPicPr>
          <p:cNvPr id="257" name="Google Shape;257;p51"/>
          <p:cNvPicPr preferRelativeResize="0"/>
          <p:nvPr/>
        </p:nvPicPr>
        <p:blipFill rotWithShape="1">
          <a:blip r:embed="rId10">
            <a:alphaModFix/>
          </a:blip>
          <a:srcRect/>
          <a:stretch/>
        </p:blipFill>
        <p:spPr>
          <a:xfrm>
            <a:off x="3917897" y="202150"/>
            <a:ext cx="841114" cy="280610"/>
          </a:xfrm>
          <a:prstGeom prst="rect">
            <a:avLst/>
          </a:prstGeom>
          <a:noFill/>
          <a:ln>
            <a:noFill/>
          </a:ln>
        </p:spPr>
      </p:pic>
      <p:pic>
        <p:nvPicPr>
          <p:cNvPr id="258" name="Google Shape;258;p51"/>
          <p:cNvPicPr preferRelativeResize="0"/>
          <p:nvPr/>
        </p:nvPicPr>
        <p:blipFill rotWithShape="1">
          <a:blip r:embed="rId11">
            <a:alphaModFix/>
          </a:blip>
          <a:srcRect/>
          <a:stretch/>
        </p:blipFill>
        <p:spPr>
          <a:xfrm>
            <a:off x="3233175" y="222745"/>
            <a:ext cx="564680" cy="2606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
          <p:cNvSpPr txBox="1">
            <a:spLocks noGrp="1"/>
          </p:cNvSpPr>
          <p:nvPr>
            <p:ph type="title"/>
          </p:nvPr>
        </p:nvSpPr>
        <p:spPr>
          <a:xfrm>
            <a:off x="1776790" y="2063395"/>
            <a:ext cx="4327857" cy="1661993"/>
          </a:xfrm>
          <a:prstGeom prst="rect">
            <a:avLst/>
          </a:prstGeom>
          <a:noFill/>
          <a:ln w="9525" cap="flat" cmpd="sng">
            <a:solidFill>
              <a:schemeClr val="lt1"/>
            </a:solidFill>
            <a:prstDash val="solid"/>
            <a:round/>
            <a:headEnd type="none" w="sm" len="sm"/>
            <a:tailEnd type="none" w="sm" len="sm"/>
          </a:ln>
        </p:spPr>
        <p:txBody>
          <a:bodyPr spcFirstLastPara="1" wrap="square" lIns="468000" tIns="0" rIns="0" bIns="0" anchor="ctr" anchorCtr="0">
            <a:spAutoFit/>
          </a:bodyPr>
          <a:lstStyle/>
          <a:p>
            <a:pPr marL="0" lvl="0" indent="0" algn="l" rtl="0">
              <a:lnSpc>
                <a:spcPct val="100000"/>
              </a:lnSpc>
              <a:spcBef>
                <a:spcPts val="0"/>
              </a:spcBef>
              <a:spcAft>
                <a:spcPts val="0"/>
              </a:spcAft>
              <a:buSzPts val="2400"/>
              <a:buNone/>
            </a:pPr>
            <a:r>
              <a:rPr lang="fr-FR" sz="2400"/>
              <a:t>Appel à projet 2024 du PEPR PREZODE (WP3)</a:t>
            </a:r>
            <a:br>
              <a:rPr lang="fr-FR"/>
            </a:br>
            <a:r>
              <a:rPr lang="fr-FR" sz="2000" i="1"/>
              <a:t>« Surveillance épidémiologique des zoonoses et systèmes d’alerte précoce »</a:t>
            </a:r>
            <a:endParaRPr/>
          </a:p>
        </p:txBody>
      </p:sp>
      <p:sp>
        <p:nvSpPr>
          <p:cNvPr id="264" name="Google Shape;264;p1"/>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15/03/2023</a:t>
            </a:r>
            <a:endParaRPr/>
          </a:p>
        </p:txBody>
      </p:sp>
      <p:sp>
        <p:nvSpPr>
          <p:cNvPr id="265" name="Google Shape;265;p1"/>
          <p:cNvSpPr txBox="1">
            <a:spLocks noGrp="1"/>
          </p:cNvSpPr>
          <p:nvPr>
            <p:ph type="ftr" idx="11"/>
          </p:nvPr>
        </p:nvSpPr>
        <p:spPr>
          <a:xfrm>
            <a:off x="1584000" y="205849"/>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fr-FR"/>
              <a:t>Secrétariat général pour l'investissement</a:t>
            </a:r>
            <a:endParaRPr/>
          </a:p>
        </p:txBody>
      </p:sp>
      <p:sp>
        <p:nvSpPr>
          <p:cNvPr id="266" name="Google Shape;266;p1"/>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lnSpc>
                <a:spcPct val="100000"/>
              </a:lnSpc>
              <a:spcBef>
                <a:spcPts val="0"/>
              </a:spcBef>
              <a:spcAft>
                <a:spcPts val="0"/>
              </a:spcAft>
              <a:buSzPts val="100"/>
              <a:buNone/>
            </a:pPr>
            <a:fld id="{00000000-1234-1234-1234-123412341234}" type="slidenum">
              <a:rPr lang="fr-FR"/>
              <a:t>18</a:t>
            </a:fld>
            <a:endParaRPr/>
          </a:p>
        </p:txBody>
      </p:sp>
      <p:pic>
        <p:nvPicPr>
          <p:cNvPr id="267" name="Google Shape;267;p1"/>
          <p:cNvPicPr preferRelativeResize="0"/>
          <p:nvPr/>
        </p:nvPicPr>
        <p:blipFill rotWithShape="1">
          <a:blip r:embed="rId3">
            <a:alphaModFix/>
          </a:blip>
          <a:srcRect/>
          <a:stretch/>
        </p:blipFill>
        <p:spPr>
          <a:xfrm>
            <a:off x="4219164" y="253140"/>
            <a:ext cx="720080" cy="685049"/>
          </a:xfrm>
          <a:prstGeom prst="ellipse">
            <a:avLst/>
          </a:prstGeom>
          <a:noFill/>
          <a:ln>
            <a:noFill/>
          </a:ln>
        </p:spPr>
      </p:pic>
      <p:pic>
        <p:nvPicPr>
          <p:cNvPr id="268" name="Google Shape;268;p1"/>
          <p:cNvPicPr preferRelativeResize="0"/>
          <p:nvPr/>
        </p:nvPicPr>
        <p:blipFill rotWithShape="1">
          <a:blip r:embed="rId4">
            <a:alphaModFix/>
          </a:blip>
          <a:srcRect/>
          <a:stretch/>
        </p:blipFill>
        <p:spPr>
          <a:xfrm>
            <a:off x="6104647" y="591273"/>
            <a:ext cx="1089806" cy="321491"/>
          </a:xfrm>
          <a:prstGeom prst="rect">
            <a:avLst/>
          </a:prstGeom>
          <a:noFill/>
          <a:ln>
            <a:noFill/>
          </a:ln>
        </p:spPr>
      </p:pic>
      <p:pic>
        <p:nvPicPr>
          <p:cNvPr id="269" name="Google Shape;269;p1"/>
          <p:cNvPicPr preferRelativeResize="0"/>
          <p:nvPr/>
        </p:nvPicPr>
        <p:blipFill rotWithShape="1">
          <a:blip r:embed="rId5">
            <a:alphaModFix/>
          </a:blip>
          <a:srcRect/>
          <a:stretch/>
        </p:blipFill>
        <p:spPr>
          <a:xfrm>
            <a:off x="3059424" y="425700"/>
            <a:ext cx="598176" cy="180001"/>
          </a:xfrm>
          <a:prstGeom prst="rect">
            <a:avLst/>
          </a:prstGeom>
          <a:noFill/>
          <a:ln>
            <a:noFill/>
          </a:ln>
        </p:spPr>
      </p:pic>
      <p:pic>
        <p:nvPicPr>
          <p:cNvPr id="270" name="Google Shape;270;p1"/>
          <p:cNvPicPr preferRelativeResize="0"/>
          <p:nvPr/>
        </p:nvPicPr>
        <p:blipFill rotWithShape="1">
          <a:blip r:embed="rId6">
            <a:alphaModFix/>
          </a:blip>
          <a:srcRect/>
          <a:stretch/>
        </p:blipFill>
        <p:spPr>
          <a:xfrm>
            <a:off x="2225993" y="400710"/>
            <a:ext cx="720079" cy="226618"/>
          </a:xfrm>
          <a:prstGeom prst="rect">
            <a:avLst/>
          </a:prstGeom>
          <a:noFill/>
          <a:ln>
            <a:noFill/>
          </a:ln>
        </p:spPr>
      </p:pic>
      <p:pic>
        <p:nvPicPr>
          <p:cNvPr id="271" name="Google Shape;271;p1"/>
          <p:cNvPicPr preferRelativeResize="0"/>
          <p:nvPr/>
        </p:nvPicPr>
        <p:blipFill rotWithShape="1">
          <a:blip r:embed="rId7">
            <a:alphaModFix/>
          </a:blip>
          <a:srcRect/>
          <a:stretch/>
        </p:blipFill>
        <p:spPr>
          <a:xfrm>
            <a:off x="1584000" y="400711"/>
            <a:ext cx="509912" cy="231442"/>
          </a:xfrm>
          <a:prstGeom prst="rect">
            <a:avLst/>
          </a:prstGeom>
          <a:noFill/>
          <a:ln>
            <a:noFill/>
          </a:ln>
        </p:spPr>
      </p:pic>
      <p:pic>
        <p:nvPicPr>
          <p:cNvPr id="272" name="Google Shape;272;p1"/>
          <p:cNvPicPr preferRelativeResize="0"/>
          <p:nvPr/>
        </p:nvPicPr>
        <p:blipFill rotWithShape="1">
          <a:blip r:embed="rId8">
            <a:alphaModFix/>
          </a:blip>
          <a:srcRect/>
          <a:stretch/>
        </p:blipFill>
        <p:spPr>
          <a:xfrm>
            <a:off x="6222042" y="2047535"/>
            <a:ext cx="2134783" cy="16937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2</a:t>
            </a:r>
            <a:r>
              <a:rPr lang="fr-FR" baseline="30000"/>
              <a:t>eme</a:t>
            </a:r>
            <a:r>
              <a:rPr lang="fr-FR"/>
              <a:t> AAP WP3 – Objectif et enjeux</a:t>
            </a:r>
            <a:endParaRPr/>
          </a:p>
        </p:txBody>
      </p:sp>
      <p:sp>
        <p:nvSpPr>
          <p:cNvPr id="278" name="Google Shape;278;p32"/>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279" name="Google Shape;279;p32"/>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280" name="Google Shape;280;p32"/>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19</a:t>
            </a:fld>
            <a:endParaRPr/>
          </a:p>
        </p:txBody>
      </p:sp>
      <p:sp>
        <p:nvSpPr>
          <p:cNvPr id="281" name="Google Shape;281;p32"/>
          <p:cNvSpPr txBox="1">
            <a:spLocks noGrp="1"/>
          </p:cNvSpPr>
          <p:nvPr>
            <p:ph type="body" idx="2"/>
          </p:nvPr>
        </p:nvSpPr>
        <p:spPr>
          <a:xfrm>
            <a:off x="265358" y="1354302"/>
            <a:ext cx="5580153" cy="2871613"/>
          </a:xfrm>
          <a:prstGeom prst="rect">
            <a:avLst/>
          </a:prstGeom>
          <a:noFill/>
          <a:ln>
            <a:noFill/>
          </a:ln>
        </p:spPr>
        <p:txBody>
          <a:bodyPr spcFirstLastPara="1" wrap="square" lIns="0" tIns="0" rIns="0" bIns="0" anchor="t" anchorCtr="0">
            <a:noAutofit/>
          </a:bodyPr>
          <a:lstStyle/>
          <a:p>
            <a:pPr marL="342900" lvl="0" indent="-342900" algn="just" rtl="0">
              <a:lnSpc>
                <a:spcPct val="100000"/>
              </a:lnSpc>
              <a:spcBef>
                <a:spcPts val="0"/>
              </a:spcBef>
              <a:spcAft>
                <a:spcPts val="0"/>
              </a:spcAft>
              <a:buClr>
                <a:srgbClr val="002060"/>
              </a:buClr>
              <a:buSzPts val="1400"/>
              <a:buFont typeface="Arial"/>
              <a:buChar char="•"/>
            </a:pPr>
            <a:r>
              <a:rPr lang="fr-FR" sz="1400">
                <a:solidFill>
                  <a:srgbClr val="002060"/>
                </a:solidFill>
              </a:rPr>
              <a:t>Développer des stratégies innovantes pour améliorer la </a:t>
            </a:r>
            <a:r>
              <a:rPr lang="fr-FR" sz="1400" b="1">
                <a:solidFill>
                  <a:srgbClr val="002060"/>
                </a:solidFill>
              </a:rPr>
              <a:t>surveillance épidémiologique des zoonoses et les systèmes d’alerte précoce</a:t>
            </a:r>
            <a:r>
              <a:rPr lang="fr-FR" sz="1400">
                <a:solidFill>
                  <a:srgbClr val="002060"/>
                </a:solidFill>
              </a:rPr>
              <a:t>. </a:t>
            </a:r>
            <a:endParaRPr sz="1400">
              <a:solidFill>
                <a:srgbClr val="002060"/>
              </a:solidFill>
            </a:endParaRPr>
          </a:p>
          <a:p>
            <a:pPr marL="342900" lvl="0" indent="-342900" algn="just" rtl="0">
              <a:lnSpc>
                <a:spcPct val="100000"/>
              </a:lnSpc>
              <a:spcBef>
                <a:spcPts val="500"/>
              </a:spcBef>
              <a:spcAft>
                <a:spcPts val="0"/>
              </a:spcAft>
              <a:buClr>
                <a:srgbClr val="002060"/>
              </a:buClr>
              <a:buSzPts val="1400"/>
              <a:buFont typeface="Arial"/>
              <a:buChar char="•"/>
            </a:pPr>
            <a:r>
              <a:rPr lang="fr-FR" sz="1400" b="1">
                <a:solidFill>
                  <a:srgbClr val="002060"/>
                </a:solidFill>
              </a:rPr>
              <a:t>Améliorer et pérenniser les dispositifs nationaux ou régionaux de surveillance des zoonoses </a:t>
            </a:r>
            <a:r>
              <a:rPr lang="fr-FR" sz="1400">
                <a:solidFill>
                  <a:srgbClr val="002060"/>
                </a:solidFill>
              </a:rPr>
              <a:t>à l’interface animal/espèce humaine/environnement.  Pour cela ces stratégies viseront à :</a:t>
            </a:r>
            <a:endParaRPr/>
          </a:p>
          <a:p>
            <a:pPr marL="800100" lvl="1" indent="-342900" algn="just" rtl="0">
              <a:lnSpc>
                <a:spcPct val="100000"/>
              </a:lnSpc>
              <a:spcBef>
                <a:spcPts val="500"/>
              </a:spcBef>
              <a:spcAft>
                <a:spcPts val="0"/>
              </a:spcAft>
              <a:buClr>
                <a:srgbClr val="002060"/>
              </a:buClr>
              <a:buSzPts val="1400"/>
              <a:buChar char="•"/>
            </a:pPr>
            <a:r>
              <a:rPr lang="fr-FR">
                <a:solidFill>
                  <a:srgbClr val="002060"/>
                </a:solidFill>
              </a:rPr>
              <a:t>renforcer leur capacité à détecter précocement la dissémination d’agents pathogènes zoonotiques dans ces trois compartiments, leur efficacité dans le temps ;</a:t>
            </a:r>
            <a:endParaRPr/>
          </a:p>
          <a:p>
            <a:pPr marL="800100" lvl="1" indent="-342900" algn="just" rtl="0">
              <a:lnSpc>
                <a:spcPct val="100000"/>
              </a:lnSpc>
              <a:spcBef>
                <a:spcPts val="500"/>
              </a:spcBef>
              <a:spcAft>
                <a:spcPts val="0"/>
              </a:spcAft>
              <a:buClr>
                <a:srgbClr val="002060"/>
              </a:buClr>
              <a:buSzPts val="1400"/>
              <a:buChar char="•"/>
            </a:pPr>
            <a:r>
              <a:rPr lang="fr-FR">
                <a:solidFill>
                  <a:srgbClr val="002060"/>
                </a:solidFill>
              </a:rPr>
              <a:t>éclairer la décision publique en s’appuyant sur un dialogue renouvelé Science/Société/Politiques publiques. </a:t>
            </a:r>
            <a:endParaRPr/>
          </a:p>
          <a:p>
            <a:pPr marL="400050" lvl="0" indent="-285750" algn="just" rtl="0">
              <a:lnSpc>
                <a:spcPct val="100000"/>
              </a:lnSpc>
              <a:spcBef>
                <a:spcPts val="500"/>
              </a:spcBef>
              <a:spcAft>
                <a:spcPts val="0"/>
              </a:spcAft>
              <a:buClr>
                <a:srgbClr val="002060"/>
              </a:buClr>
              <a:buSzPts val="1400"/>
              <a:buFont typeface="Arial"/>
              <a:buChar char="•"/>
            </a:pPr>
            <a:r>
              <a:rPr lang="fr-FR">
                <a:solidFill>
                  <a:srgbClr val="002060"/>
                </a:solidFill>
              </a:rPr>
              <a:t>Les projets devront mettre l’accent sur </a:t>
            </a:r>
            <a:r>
              <a:rPr lang="fr-FR" b="1">
                <a:solidFill>
                  <a:srgbClr val="002060"/>
                </a:solidFill>
              </a:rPr>
              <a:t>l'alerte</a:t>
            </a:r>
            <a:r>
              <a:rPr lang="fr-FR">
                <a:solidFill>
                  <a:srgbClr val="002060"/>
                </a:solidFill>
              </a:rPr>
              <a:t> et en assurer la </a:t>
            </a:r>
            <a:r>
              <a:rPr lang="fr-FR" b="1">
                <a:solidFill>
                  <a:srgbClr val="002060"/>
                </a:solidFill>
              </a:rPr>
              <a:t>continuité de la réponse dans des contextes épidémiologiques variés.</a:t>
            </a:r>
            <a:endParaRPr/>
          </a:p>
          <a:p>
            <a:pPr marL="0" lvl="0" indent="0" algn="just" rtl="0">
              <a:lnSpc>
                <a:spcPct val="100000"/>
              </a:lnSpc>
              <a:spcBef>
                <a:spcPts val="500"/>
              </a:spcBef>
              <a:spcAft>
                <a:spcPts val="0"/>
              </a:spcAft>
              <a:buClr>
                <a:schemeClr val="dk1"/>
              </a:buClr>
              <a:buSzPts val="1400"/>
              <a:buNone/>
            </a:pPr>
            <a:endParaRPr/>
          </a:p>
        </p:txBody>
      </p:sp>
      <p:pic>
        <p:nvPicPr>
          <p:cNvPr id="282" name="Google Shape;282;p32"/>
          <p:cNvPicPr preferRelativeResize="0"/>
          <p:nvPr/>
        </p:nvPicPr>
        <p:blipFill rotWithShape="1">
          <a:blip r:embed="rId3">
            <a:alphaModFix/>
          </a:blip>
          <a:srcRect/>
          <a:stretch/>
        </p:blipFill>
        <p:spPr>
          <a:xfrm>
            <a:off x="6080854" y="1536648"/>
            <a:ext cx="2703145" cy="2413971"/>
          </a:xfrm>
          <a:prstGeom prst="rect">
            <a:avLst/>
          </a:prstGeom>
          <a:noFill/>
          <a:ln>
            <a:noFill/>
          </a:ln>
        </p:spPr>
      </p:pic>
      <p:pic>
        <p:nvPicPr>
          <p:cNvPr id="283" name="Google Shape;283;p32"/>
          <p:cNvPicPr preferRelativeResize="0"/>
          <p:nvPr/>
        </p:nvPicPr>
        <p:blipFill rotWithShape="1">
          <a:blip r:embed="rId4">
            <a:alphaModFix/>
          </a:blip>
          <a:srcRect/>
          <a:stretch/>
        </p:blipFill>
        <p:spPr>
          <a:xfrm>
            <a:off x="2468608" y="114253"/>
            <a:ext cx="586827" cy="540000"/>
          </a:xfrm>
          <a:prstGeom prst="ellipse">
            <a:avLst/>
          </a:prstGeom>
          <a:noFill/>
          <a:ln>
            <a:noFill/>
          </a:ln>
        </p:spPr>
      </p:pic>
      <p:pic>
        <p:nvPicPr>
          <p:cNvPr id="284" name="Google Shape;284;p32"/>
          <p:cNvPicPr preferRelativeResize="0"/>
          <p:nvPr/>
        </p:nvPicPr>
        <p:blipFill rotWithShape="1">
          <a:blip r:embed="rId5">
            <a:alphaModFix/>
          </a:blip>
          <a:srcRect/>
          <a:stretch/>
        </p:blipFill>
        <p:spPr>
          <a:xfrm>
            <a:off x="1301644" y="245560"/>
            <a:ext cx="1046922" cy="308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AGENDA</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dirty="0"/>
          </a:p>
        </p:txBody>
      </p:sp>
      <p:sp>
        <p:nvSpPr>
          <p:cNvPr id="8" name="Rectangle 7"/>
          <p:cNvSpPr/>
          <p:nvPr/>
        </p:nvSpPr>
        <p:spPr>
          <a:xfrm>
            <a:off x="782555" y="1570852"/>
            <a:ext cx="8129532" cy="2354491"/>
          </a:xfrm>
          <a:prstGeom prst="rect">
            <a:avLst/>
          </a:prstGeom>
        </p:spPr>
        <p:txBody>
          <a:bodyPr wrap="square">
            <a:spAutoFit/>
          </a:bodyPr>
          <a:lstStyle/>
          <a:p>
            <a:pPr>
              <a:spcAft>
                <a:spcPts val="600"/>
              </a:spcAft>
            </a:pPr>
            <a:r>
              <a:rPr lang="fr-FR" dirty="0"/>
              <a:t>14h30 : Accueil des participants et introduction au webinaire</a:t>
            </a:r>
          </a:p>
          <a:p>
            <a:pPr>
              <a:spcAft>
                <a:spcPts val="600"/>
              </a:spcAft>
            </a:pPr>
            <a:r>
              <a:rPr lang="fr-FR" dirty="0"/>
              <a:t>14h40: Présentation de la SA MIE-MN</a:t>
            </a:r>
          </a:p>
          <a:p>
            <a:pPr>
              <a:spcAft>
                <a:spcPts val="600"/>
              </a:spcAft>
            </a:pPr>
            <a:r>
              <a:rPr lang="fr-FR" dirty="0"/>
              <a:t>14h45 : Présentation du PEPR PREZODE, bilan de l’AAP WP1, présentation de l’AAP du WP3</a:t>
            </a:r>
          </a:p>
          <a:p>
            <a:pPr>
              <a:spcAft>
                <a:spcPts val="600"/>
              </a:spcAft>
            </a:pPr>
            <a:r>
              <a:rPr lang="fr-FR" dirty="0">
                <a:solidFill>
                  <a:schemeClr val="tx1"/>
                </a:solidFill>
              </a:rPr>
              <a:t>15h00 : Présentation du PEPR MIE, bilan de l’AAP 2023, et AAP 2024</a:t>
            </a:r>
          </a:p>
          <a:p>
            <a:pPr>
              <a:spcAft>
                <a:spcPts val="600"/>
              </a:spcAft>
            </a:pPr>
            <a:r>
              <a:rPr lang="fr-FR" dirty="0"/>
              <a:t>15h20 : Clarification générale sur l’articulation entre les deux PEPRs</a:t>
            </a:r>
          </a:p>
          <a:p>
            <a:pPr>
              <a:spcAft>
                <a:spcPts val="600"/>
              </a:spcAft>
            </a:pPr>
            <a:r>
              <a:rPr lang="fr-FR" dirty="0"/>
              <a:t>15h30 : PAUSE</a:t>
            </a:r>
          </a:p>
          <a:p>
            <a:pPr>
              <a:spcAft>
                <a:spcPts val="600"/>
              </a:spcAft>
            </a:pPr>
            <a:r>
              <a:rPr lang="fr-FR" dirty="0"/>
              <a:t>15h45 : Q&amp;A</a:t>
            </a:r>
          </a:p>
          <a:p>
            <a:pPr>
              <a:spcAft>
                <a:spcPts val="600"/>
              </a:spcAft>
            </a:pPr>
            <a:r>
              <a:rPr lang="fr-FR" dirty="0"/>
              <a:t>17h00 : Fin du webinaire</a:t>
            </a:r>
          </a:p>
        </p:txBody>
      </p:sp>
    </p:spTree>
    <p:extLst>
      <p:ext uri="{BB962C8B-B14F-4D97-AF65-F5344CB8AC3E}">
        <p14:creationId xmlns:p14="http://schemas.microsoft.com/office/powerpoint/2010/main" val="407458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2</a:t>
            </a:r>
            <a:r>
              <a:rPr lang="fr-FR" baseline="30000"/>
              <a:t>eme</a:t>
            </a:r>
            <a:r>
              <a:rPr lang="fr-FR"/>
              <a:t> AAP WP3 – Axes scientifiques</a:t>
            </a:r>
            <a:endParaRPr/>
          </a:p>
        </p:txBody>
      </p:sp>
      <p:sp>
        <p:nvSpPr>
          <p:cNvPr id="290" name="Google Shape;290;p33"/>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291" name="Google Shape;291;p33"/>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292" name="Google Shape;292;p33"/>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20</a:t>
            </a:fld>
            <a:endParaRPr/>
          </a:p>
        </p:txBody>
      </p:sp>
      <p:sp>
        <p:nvSpPr>
          <p:cNvPr id="293" name="Google Shape;293;p33"/>
          <p:cNvSpPr txBox="1">
            <a:spLocks noGrp="1"/>
          </p:cNvSpPr>
          <p:nvPr>
            <p:ph type="body" idx="2"/>
          </p:nvPr>
        </p:nvSpPr>
        <p:spPr>
          <a:xfrm>
            <a:off x="359999" y="1572345"/>
            <a:ext cx="8424000" cy="2700000"/>
          </a:xfrm>
          <a:prstGeom prst="rect">
            <a:avLst/>
          </a:prstGeom>
          <a:noFill/>
          <a:ln>
            <a:noFill/>
          </a:ln>
        </p:spPr>
        <p:txBody>
          <a:bodyPr spcFirstLastPara="1" wrap="square" lIns="0" tIns="0" rIns="0" bIns="0" anchor="t" anchorCtr="0">
            <a:noAutofit/>
          </a:bodyPr>
          <a:lstStyle/>
          <a:p>
            <a:pPr marL="342900" lvl="0" indent="-342900" algn="just" rtl="0">
              <a:lnSpc>
                <a:spcPct val="100000"/>
              </a:lnSpc>
              <a:spcBef>
                <a:spcPts val="1400"/>
              </a:spcBef>
              <a:spcAft>
                <a:spcPts val="0"/>
              </a:spcAft>
              <a:buSzPts val="1800"/>
              <a:buFont typeface="Noto Sans Symbols"/>
              <a:buChar char="∙"/>
            </a:pPr>
            <a:r>
              <a:rPr lang="fr-FR" sz="1600" b="1">
                <a:solidFill>
                  <a:schemeClr val="accent1"/>
                </a:solidFill>
                <a:latin typeface="Arial"/>
                <a:ea typeface="Arial"/>
                <a:cs typeface="Arial"/>
                <a:sym typeface="Arial"/>
              </a:rPr>
              <a:t>Axe 1. Développer des méthodes innovantes pour la détection précoce des émergences de zoonoses.</a:t>
            </a:r>
            <a:endParaRPr sz="1600">
              <a:solidFill>
                <a:schemeClr val="accent1"/>
              </a:solidFill>
              <a:latin typeface="Palatino Linotype"/>
              <a:ea typeface="Palatino Linotype"/>
              <a:cs typeface="Palatino Linotype"/>
              <a:sym typeface="Palatino Linotype"/>
            </a:endParaRPr>
          </a:p>
          <a:p>
            <a:pPr marL="342900" lvl="0" indent="-342900" algn="just" rtl="0">
              <a:lnSpc>
                <a:spcPct val="100000"/>
              </a:lnSpc>
              <a:spcBef>
                <a:spcPts val="2800"/>
              </a:spcBef>
              <a:spcAft>
                <a:spcPts val="0"/>
              </a:spcAft>
              <a:buSzPts val="1800"/>
              <a:buFont typeface="Noto Sans Symbols"/>
              <a:buChar char="∙"/>
            </a:pPr>
            <a:r>
              <a:rPr lang="fr-FR" sz="1600" b="1">
                <a:solidFill>
                  <a:schemeClr val="accent1"/>
                </a:solidFill>
                <a:latin typeface="Arial"/>
                <a:ea typeface="Arial"/>
                <a:cs typeface="Arial"/>
                <a:sym typeface="Arial"/>
              </a:rPr>
              <a:t>Axe 2. Promouvoir l'engagement de l’ensemble des acteurs, une communication efficiente et une collaboration intersectorielle au sein des dispositifs de surveillance.</a:t>
            </a:r>
            <a:endParaRPr sz="1600">
              <a:solidFill>
                <a:schemeClr val="accent1"/>
              </a:solidFill>
              <a:latin typeface="Palatino Linotype"/>
              <a:ea typeface="Palatino Linotype"/>
              <a:cs typeface="Palatino Linotype"/>
              <a:sym typeface="Palatino Linotype"/>
            </a:endParaRPr>
          </a:p>
          <a:p>
            <a:pPr marL="342900" lvl="0" indent="-342900" algn="just" rtl="0">
              <a:lnSpc>
                <a:spcPct val="100000"/>
              </a:lnSpc>
              <a:spcBef>
                <a:spcPts val="2800"/>
              </a:spcBef>
              <a:spcAft>
                <a:spcPts val="0"/>
              </a:spcAft>
              <a:buSzPts val="1800"/>
              <a:buFont typeface="Noto Sans Symbols"/>
              <a:buChar char="∙"/>
            </a:pPr>
            <a:r>
              <a:rPr lang="fr-FR" sz="1600" b="1">
                <a:solidFill>
                  <a:schemeClr val="accent1"/>
                </a:solidFill>
                <a:latin typeface="Arial"/>
                <a:ea typeface="Arial"/>
                <a:cs typeface="Arial"/>
                <a:sym typeface="Arial"/>
              </a:rPr>
              <a:t>Axe 3. Améliorer le dialogue Science/Société/Politiques publiques pour la surveillance des zoonoses.</a:t>
            </a:r>
            <a:endParaRPr sz="1600">
              <a:solidFill>
                <a:schemeClr val="accent1"/>
              </a:solidFill>
              <a:latin typeface="Palatino Linotype"/>
              <a:ea typeface="Palatino Linotype"/>
              <a:cs typeface="Palatino Linotype"/>
              <a:sym typeface="Palatino Linotype"/>
            </a:endParaRPr>
          </a:p>
          <a:p>
            <a:pPr marL="0" lvl="0" indent="0" algn="l" rtl="0">
              <a:lnSpc>
                <a:spcPct val="100000"/>
              </a:lnSpc>
              <a:spcBef>
                <a:spcPts val="1900"/>
              </a:spcBef>
              <a:spcAft>
                <a:spcPts val="0"/>
              </a:spcAft>
              <a:buClr>
                <a:schemeClr val="dk1"/>
              </a:buClr>
              <a:buSzPts val="1400"/>
              <a:buNone/>
            </a:pPr>
            <a:endParaRPr/>
          </a:p>
        </p:txBody>
      </p:sp>
      <p:pic>
        <p:nvPicPr>
          <p:cNvPr id="294" name="Google Shape;294;p33"/>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295" name="Google Shape;295;p33"/>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txBox="1">
            <a:spLocks noGrp="1"/>
          </p:cNvSpPr>
          <p:nvPr>
            <p:ph type="title"/>
          </p:nvPr>
        </p:nvSpPr>
        <p:spPr>
          <a:xfrm>
            <a:off x="359137" y="731682"/>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400"/>
              </a:spcBef>
              <a:spcAft>
                <a:spcPts val="1400"/>
              </a:spcAft>
              <a:buSzPts val="2500"/>
              <a:buNone/>
            </a:pPr>
            <a:r>
              <a:rPr lang="fr-FR" sz="1800" b="1">
                <a:latin typeface="Arial"/>
                <a:ea typeface="Arial"/>
                <a:cs typeface="Arial"/>
                <a:sym typeface="Arial"/>
              </a:rPr>
              <a:t>Axe 1. Développer des méthodes innovantes pour la détection précoce des émergences de zoonoses.</a:t>
            </a:r>
            <a:endParaRPr sz="1800">
              <a:latin typeface="Times New Roman"/>
              <a:ea typeface="Times New Roman"/>
              <a:cs typeface="Times New Roman"/>
              <a:sym typeface="Times New Roman"/>
            </a:endParaRPr>
          </a:p>
        </p:txBody>
      </p:sp>
      <p:sp>
        <p:nvSpPr>
          <p:cNvPr id="301" name="Google Shape;301;p34"/>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02" name="Google Shape;302;p34"/>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03" name="Google Shape;303;p34"/>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21</a:t>
            </a:fld>
            <a:endParaRPr/>
          </a:p>
        </p:txBody>
      </p:sp>
      <p:sp>
        <p:nvSpPr>
          <p:cNvPr id="304" name="Google Shape;304;p34"/>
          <p:cNvSpPr txBox="1">
            <a:spLocks noGrp="1"/>
          </p:cNvSpPr>
          <p:nvPr>
            <p:ph type="body" idx="2"/>
          </p:nvPr>
        </p:nvSpPr>
        <p:spPr>
          <a:xfrm>
            <a:off x="359136" y="1590118"/>
            <a:ext cx="8493611" cy="286569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fr-FR" b="1" u="sng"/>
              <a:t>Objectif </a:t>
            </a:r>
            <a:r>
              <a:rPr lang="fr-FR"/>
              <a:t>: dépasser les méthodes classiques de surveillance épidémiologique des zoonoses transmises ou non par des vecteurs. </a:t>
            </a:r>
            <a:endParaRPr/>
          </a:p>
          <a:p>
            <a:pPr marL="0" lvl="0" indent="0" algn="l" rtl="0">
              <a:lnSpc>
                <a:spcPct val="100000"/>
              </a:lnSpc>
              <a:spcBef>
                <a:spcPts val="0"/>
              </a:spcBef>
              <a:spcAft>
                <a:spcPts val="0"/>
              </a:spcAft>
              <a:buClr>
                <a:schemeClr val="dk1"/>
              </a:buClr>
              <a:buSzPts val="1400"/>
              <a:buNone/>
            </a:pPr>
            <a:endParaRPr/>
          </a:p>
          <a:p>
            <a:pPr marL="0" lvl="0" indent="0" algn="l" rtl="0">
              <a:lnSpc>
                <a:spcPct val="100000"/>
              </a:lnSpc>
              <a:spcBef>
                <a:spcPts val="0"/>
              </a:spcBef>
              <a:spcAft>
                <a:spcPts val="0"/>
              </a:spcAft>
              <a:buSzPts val="1400"/>
              <a:buNone/>
            </a:pPr>
            <a:r>
              <a:rPr lang="fr-FR" b="1" u="sng"/>
              <a:t>Les projets attendus devront</a:t>
            </a:r>
            <a:endParaRPr/>
          </a:p>
          <a:p>
            <a:pPr marL="285750" lvl="0" indent="-285750" algn="l" rtl="0">
              <a:lnSpc>
                <a:spcPct val="100000"/>
              </a:lnSpc>
              <a:spcBef>
                <a:spcPts val="0"/>
              </a:spcBef>
              <a:spcAft>
                <a:spcPts val="0"/>
              </a:spcAft>
              <a:buClr>
                <a:schemeClr val="dk1"/>
              </a:buClr>
              <a:buSzPts val="1400"/>
              <a:buFont typeface="Arial"/>
              <a:buChar char="•"/>
            </a:pPr>
            <a:r>
              <a:rPr lang="fr-FR"/>
              <a:t>contribuer à améliorer la prévention des zoonoses en développant de nouvelles </a:t>
            </a:r>
            <a:r>
              <a:rPr lang="fr-FR" b="1">
                <a:solidFill>
                  <a:schemeClr val="accent1"/>
                </a:solidFill>
              </a:rPr>
              <a:t>méthodes capables de détecter précocement l’émergence, la circulation, ou le risque probable d’émergence</a:t>
            </a:r>
            <a:r>
              <a:rPr lang="fr-FR"/>
              <a:t>, d’un ou plusieurs pathogènes, connus ou encore non identifiés, idéalement avant le passage chez l’espèce d’intérêt :</a:t>
            </a:r>
            <a:endParaRPr/>
          </a:p>
          <a:p>
            <a:pPr marL="742950" lvl="1" indent="-285750" algn="l" rtl="0">
              <a:lnSpc>
                <a:spcPct val="100000"/>
              </a:lnSpc>
              <a:spcBef>
                <a:spcPts val="0"/>
              </a:spcBef>
              <a:spcAft>
                <a:spcPts val="0"/>
              </a:spcAft>
              <a:buSzPts val="1400"/>
              <a:buFont typeface="Arial"/>
              <a:buChar char="•"/>
            </a:pPr>
            <a:r>
              <a:rPr lang="fr-FR"/>
              <a:t>approches non invasives dans les différents compartiments (i.e. faune sauvage, animaux domestiques, vecteurs) ;</a:t>
            </a:r>
            <a:endParaRPr/>
          </a:p>
          <a:p>
            <a:pPr marL="742950" lvl="1" indent="-285750" algn="l" rtl="0">
              <a:lnSpc>
                <a:spcPct val="100000"/>
              </a:lnSpc>
              <a:spcBef>
                <a:spcPts val="0"/>
              </a:spcBef>
              <a:spcAft>
                <a:spcPts val="0"/>
              </a:spcAft>
              <a:buSzPts val="1400"/>
              <a:buFont typeface="Arial"/>
              <a:buChar char="•"/>
            </a:pPr>
            <a:r>
              <a:rPr lang="fr-FR"/>
              <a:t>suivi voire à anticipation des phénomènes évolutifs des populations d’agents infectieux ;</a:t>
            </a:r>
            <a:endParaRPr/>
          </a:p>
          <a:p>
            <a:pPr marL="742950" lvl="1" indent="-285750" algn="l" rtl="0">
              <a:lnSpc>
                <a:spcPct val="100000"/>
              </a:lnSpc>
              <a:spcBef>
                <a:spcPts val="0"/>
              </a:spcBef>
              <a:spcAft>
                <a:spcPts val="0"/>
              </a:spcAft>
              <a:buSzPts val="1400"/>
              <a:buFont typeface="Arial"/>
              <a:buChar char="•"/>
            </a:pPr>
            <a:r>
              <a:rPr lang="fr-FR"/>
              <a:t>surveillance environnementale, surveillance syndromique, surveillance des signaux d’émergence qu’ils soient environnementaux (e.g., facteurs de l’émergence) ou numériques (e.g., flux d’informations sur internet) ;</a:t>
            </a:r>
            <a:endParaRPr/>
          </a:p>
          <a:p>
            <a:pPr marL="742950" lvl="1" indent="-285750" algn="l" rtl="0">
              <a:lnSpc>
                <a:spcPct val="100000"/>
              </a:lnSpc>
              <a:spcBef>
                <a:spcPts val="0"/>
              </a:spcBef>
              <a:spcAft>
                <a:spcPts val="0"/>
              </a:spcAft>
              <a:buSzPts val="1400"/>
              <a:buFont typeface="Arial"/>
              <a:buChar char="•"/>
            </a:pPr>
            <a:r>
              <a:rPr lang="fr-FR"/>
              <a:t>quantification du risque d’introduction en lien avec la connectivité entre zones géographiques, à l’évaluation du risque de transmission ;</a:t>
            </a:r>
            <a:endParaRPr/>
          </a:p>
          <a:p>
            <a:pPr marL="742950" lvl="1" indent="-285750" algn="l" rtl="0">
              <a:lnSpc>
                <a:spcPct val="100000"/>
              </a:lnSpc>
              <a:spcBef>
                <a:spcPts val="0"/>
              </a:spcBef>
              <a:spcAft>
                <a:spcPts val="0"/>
              </a:spcAft>
              <a:buSzPts val="1400"/>
              <a:buFont typeface="Arial"/>
              <a:buChar char="•"/>
            </a:pPr>
            <a:r>
              <a:rPr lang="fr-FR"/>
              <a:t>toutes autres approches pouvant répondre à l’objectif.</a:t>
            </a:r>
            <a:endParaRPr/>
          </a:p>
          <a:p>
            <a:pPr marL="0" lvl="0" indent="0" algn="l" rtl="0">
              <a:lnSpc>
                <a:spcPct val="100000"/>
              </a:lnSpc>
              <a:spcBef>
                <a:spcPts val="500"/>
              </a:spcBef>
              <a:spcAft>
                <a:spcPts val="0"/>
              </a:spcAft>
              <a:buClr>
                <a:schemeClr val="dk1"/>
              </a:buClr>
              <a:buSzPts val="1400"/>
              <a:buNone/>
            </a:pPr>
            <a:endParaRPr/>
          </a:p>
        </p:txBody>
      </p:sp>
      <p:pic>
        <p:nvPicPr>
          <p:cNvPr id="305" name="Google Shape;305;p34"/>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06" name="Google Shape;306;p34"/>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txBox="1">
            <a:spLocks noGrp="1"/>
          </p:cNvSpPr>
          <p:nvPr>
            <p:ph type="title"/>
          </p:nvPr>
        </p:nvSpPr>
        <p:spPr>
          <a:xfrm>
            <a:off x="251520" y="695723"/>
            <a:ext cx="8582963" cy="540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400"/>
              </a:spcBef>
              <a:spcAft>
                <a:spcPts val="1400"/>
              </a:spcAft>
              <a:buSzPts val="2500"/>
              <a:buNone/>
            </a:pPr>
            <a:r>
              <a:rPr lang="fr-FR" sz="1800" b="1">
                <a:latin typeface="Arial"/>
                <a:ea typeface="Arial"/>
                <a:cs typeface="Arial"/>
                <a:sym typeface="Arial"/>
              </a:rPr>
              <a:t>Axe 2. Promouvoir l'engagement de l’ensemble des acteurs, une communication efficiente et une collaboration intersectorielle au sein des dispositifs de surveillance.</a:t>
            </a:r>
            <a:endParaRPr sz="1800">
              <a:latin typeface="Times New Roman"/>
              <a:ea typeface="Times New Roman"/>
              <a:cs typeface="Times New Roman"/>
              <a:sym typeface="Times New Roman"/>
            </a:endParaRPr>
          </a:p>
        </p:txBody>
      </p:sp>
      <p:sp>
        <p:nvSpPr>
          <p:cNvPr id="312" name="Google Shape;312;p35"/>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13" name="Google Shape;313;p35"/>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14" name="Google Shape;314;p35"/>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22</a:t>
            </a:fld>
            <a:endParaRPr/>
          </a:p>
        </p:txBody>
      </p:sp>
      <p:sp>
        <p:nvSpPr>
          <p:cNvPr id="315" name="Google Shape;315;p35"/>
          <p:cNvSpPr txBox="1">
            <a:spLocks noGrp="1"/>
          </p:cNvSpPr>
          <p:nvPr>
            <p:ph type="body" idx="2"/>
          </p:nvPr>
        </p:nvSpPr>
        <p:spPr>
          <a:xfrm>
            <a:off x="251520" y="1549940"/>
            <a:ext cx="8424862" cy="28978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00"/>
              </a:spcBef>
              <a:spcAft>
                <a:spcPts val="0"/>
              </a:spcAft>
              <a:buClr>
                <a:schemeClr val="dk1"/>
              </a:buClr>
              <a:buSzPts val="1400"/>
              <a:buNone/>
            </a:pPr>
            <a:r>
              <a:rPr lang="fr-FR" b="1" u="sng"/>
              <a:t>Objectif :</a:t>
            </a:r>
            <a:r>
              <a:rPr lang="fr-FR"/>
              <a:t> </a:t>
            </a:r>
            <a:r>
              <a:rPr lang="fr-FR">
                <a:solidFill>
                  <a:schemeClr val="dk1"/>
                </a:solidFill>
              </a:rPr>
              <a:t>améliorer l’efficacité et la durabilité des dispositifs de surveillance par une meilleure intégration de l’ensemble des parties prenantes. </a:t>
            </a:r>
            <a:endParaRPr/>
          </a:p>
          <a:p>
            <a:pPr marL="0" lvl="0" indent="0" algn="l" rtl="0">
              <a:lnSpc>
                <a:spcPct val="100000"/>
              </a:lnSpc>
              <a:spcBef>
                <a:spcPts val="500"/>
              </a:spcBef>
              <a:spcAft>
                <a:spcPts val="0"/>
              </a:spcAft>
              <a:buSzPts val="1400"/>
              <a:buNone/>
            </a:pPr>
            <a:r>
              <a:rPr lang="fr-FR" b="1" u="sng"/>
              <a:t>Les projets attendus devront </a:t>
            </a:r>
            <a:r>
              <a:rPr lang="fr-FR"/>
              <a:t>développer des approches innovantes basées sur : </a:t>
            </a:r>
            <a:endParaRPr/>
          </a:p>
          <a:p>
            <a:pPr marL="285750" lvl="0" indent="-285750" algn="l" rtl="0">
              <a:lnSpc>
                <a:spcPct val="100000"/>
              </a:lnSpc>
              <a:spcBef>
                <a:spcPts val="500"/>
              </a:spcBef>
              <a:spcAft>
                <a:spcPts val="0"/>
              </a:spcAft>
              <a:buClr>
                <a:schemeClr val="dk1"/>
              </a:buClr>
              <a:buSzPts val="1400"/>
              <a:buFont typeface="Arial"/>
              <a:buChar char="•"/>
            </a:pPr>
            <a:r>
              <a:rPr lang="fr-FR" b="1">
                <a:solidFill>
                  <a:schemeClr val="accent1"/>
                </a:solidFill>
              </a:rPr>
              <a:t>l’analyse des besoins, attentes et contraintes et sur l’engagement des différents acteurs de la surveillance</a:t>
            </a:r>
            <a:r>
              <a:rPr lang="fr-FR"/>
              <a:t> (services de l’État, associations, laboratoires, éleveurs, gestionnaires de la faune sauvage, gardes forestiers etc.) : </a:t>
            </a:r>
            <a:endParaRPr/>
          </a:p>
          <a:p>
            <a:pPr marL="742950" lvl="1" indent="-285750" algn="l" rtl="0">
              <a:lnSpc>
                <a:spcPct val="100000"/>
              </a:lnSpc>
              <a:spcBef>
                <a:spcPts val="500"/>
              </a:spcBef>
              <a:spcAft>
                <a:spcPts val="0"/>
              </a:spcAft>
              <a:buSzPts val="1400"/>
              <a:buFont typeface="Arial"/>
              <a:buChar char="•"/>
            </a:pPr>
            <a:r>
              <a:rPr lang="fr-FR"/>
              <a:t>démarches participatives adaptées aux pratiques des acteurs ;</a:t>
            </a:r>
            <a:endParaRPr/>
          </a:p>
          <a:p>
            <a:pPr marL="742950" lvl="1" indent="-285750" algn="l" rtl="0">
              <a:lnSpc>
                <a:spcPct val="100000"/>
              </a:lnSpc>
              <a:spcBef>
                <a:spcPts val="500"/>
              </a:spcBef>
              <a:spcAft>
                <a:spcPts val="0"/>
              </a:spcAft>
              <a:buSzPts val="1400"/>
              <a:buFont typeface="Arial"/>
              <a:buChar char="•"/>
            </a:pPr>
            <a:r>
              <a:rPr lang="fr-FR"/>
              <a:t>solutions numériques basées sur les besoins des acteurs pour alimenter le réseau de surveillance (e.g., gestion de données hétérogènes) ;</a:t>
            </a:r>
            <a:endParaRPr/>
          </a:p>
          <a:p>
            <a:pPr marL="742950" lvl="1" indent="-285750" algn="l" rtl="0">
              <a:lnSpc>
                <a:spcPct val="100000"/>
              </a:lnSpc>
              <a:spcBef>
                <a:spcPts val="500"/>
              </a:spcBef>
              <a:spcAft>
                <a:spcPts val="0"/>
              </a:spcAft>
              <a:buSzPts val="1400"/>
              <a:buFont typeface="Arial"/>
              <a:buChar char="•"/>
            </a:pPr>
            <a:r>
              <a:rPr lang="fr-FR"/>
              <a:t>science citoyenne, etc. </a:t>
            </a:r>
            <a:endParaRPr/>
          </a:p>
          <a:p>
            <a:pPr marL="285750" lvl="0" indent="-285750" algn="l" rtl="0">
              <a:lnSpc>
                <a:spcPct val="100000"/>
              </a:lnSpc>
              <a:spcBef>
                <a:spcPts val="500"/>
              </a:spcBef>
              <a:spcAft>
                <a:spcPts val="0"/>
              </a:spcAft>
              <a:buSzPts val="1400"/>
              <a:buFont typeface="Arial"/>
              <a:buChar char="•"/>
            </a:pPr>
            <a:r>
              <a:rPr lang="fr-FR" b="1">
                <a:solidFill>
                  <a:schemeClr val="accent1"/>
                </a:solidFill>
              </a:rPr>
              <a:t>l’amélioration de la communication et des interactions entre les acteurs impliqués</a:t>
            </a:r>
            <a:r>
              <a:rPr lang="fr-FR"/>
              <a:t>, avec un intérêt particulier sur les approches et méthodes permettant d’implémenter une réelle coopération intersectorielle.</a:t>
            </a:r>
            <a:endParaRPr/>
          </a:p>
          <a:p>
            <a:pPr marL="0" lvl="0" indent="0" algn="l" rtl="0">
              <a:lnSpc>
                <a:spcPct val="100000"/>
              </a:lnSpc>
              <a:spcBef>
                <a:spcPts val="500"/>
              </a:spcBef>
              <a:spcAft>
                <a:spcPts val="0"/>
              </a:spcAft>
              <a:buClr>
                <a:schemeClr val="dk1"/>
              </a:buClr>
              <a:buSzPts val="1400"/>
              <a:buNone/>
            </a:pPr>
            <a:endParaRPr/>
          </a:p>
        </p:txBody>
      </p:sp>
      <p:pic>
        <p:nvPicPr>
          <p:cNvPr id="316" name="Google Shape;316;p35"/>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17" name="Google Shape;317;p35"/>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360000" y="771074"/>
            <a:ext cx="8424000" cy="540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600"/>
              </a:spcBef>
              <a:spcAft>
                <a:spcPts val="600"/>
              </a:spcAft>
              <a:buSzPts val="2500"/>
              <a:buNone/>
            </a:pPr>
            <a:r>
              <a:rPr lang="fr-FR" sz="1800" b="1">
                <a:latin typeface="Arial"/>
                <a:ea typeface="Arial"/>
                <a:cs typeface="Arial"/>
                <a:sym typeface="Arial"/>
              </a:rPr>
              <a:t>Axe 3. Améliorer le dialogue Science/Société/Politiques publiques pour la surveillance des zoonoses.</a:t>
            </a:r>
            <a:endParaRPr sz="1800">
              <a:latin typeface="Times New Roman"/>
              <a:ea typeface="Times New Roman"/>
              <a:cs typeface="Times New Roman"/>
              <a:sym typeface="Times New Roman"/>
            </a:endParaRPr>
          </a:p>
        </p:txBody>
      </p:sp>
      <p:sp>
        <p:nvSpPr>
          <p:cNvPr id="323" name="Google Shape;323;p36"/>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24" name="Google Shape;324;p36"/>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25" name="Google Shape;325;p36"/>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23</a:t>
            </a:fld>
            <a:endParaRPr/>
          </a:p>
        </p:txBody>
      </p:sp>
      <p:sp>
        <p:nvSpPr>
          <p:cNvPr id="326" name="Google Shape;326;p36"/>
          <p:cNvSpPr txBox="1">
            <a:spLocks noGrp="1"/>
          </p:cNvSpPr>
          <p:nvPr>
            <p:ph type="body" idx="2"/>
          </p:nvPr>
        </p:nvSpPr>
        <p:spPr>
          <a:xfrm>
            <a:off x="280869" y="1527748"/>
            <a:ext cx="8424862" cy="29398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fr-FR" b="1" u="sng"/>
              <a:t>Objectif :</a:t>
            </a:r>
            <a:r>
              <a:rPr lang="fr-FR" b="1"/>
              <a:t> </a:t>
            </a:r>
            <a:r>
              <a:rPr lang="fr-FR"/>
              <a:t>dépasser les obstacles (culturel, organisationnel, réglementaire) à un dialogue efficace entre l’ensemble des parties prenantes impliquées (acteurs des réseaux de surveillance, systèmes de santé, décideurs) et concernées dans la société par la surveillance des zoonoses, limitant la mise en œuvre opérationnelle de l’approche intégrée « une seule santé ». </a:t>
            </a:r>
            <a:endParaRPr/>
          </a:p>
          <a:p>
            <a:pPr marL="0" lvl="0" indent="0" algn="l" rtl="0">
              <a:lnSpc>
                <a:spcPct val="100000"/>
              </a:lnSpc>
              <a:spcBef>
                <a:spcPts val="0"/>
              </a:spcBef>
              <a:spcAft>
                <a:spcPts val="0"/>
              </a:spcAft>
              <a:buClr>
                <a:schemeClr val="dk1"/>
              </a:buClr>
              <a:buSzPts val="1400"/>
              <a:buNone/>
            </a:pPr>
            <a:endParaRPr/>
          </a:p>
          <a:p>
            <a:pPr marL="0" lvl="0" indent="0" algn="l" rtl="0">
              <a:lnSpc>
                <a:spcPct val="100000"/>
              </a:lnSpc>
              <a:spcBef>
                <a:spcPts val="0"/>
              </a:spcBef>
              <a:spcAft>
                <a:spcPts val="0"/>
              </a:spcAft>
              <a:buSzPts val="1400"/>
              <a:buNone/>
            </a:pPr>
            <a:r>
              <a:rPr lang="fr-FR" b="1" u="sng"/>
              <a:t>Les projets attendus devront permettre d'éclairer les politiques publiques, par exemple :</a:t>
            </a:r>
            <a:endParaRPr/>
          </a:p>
          <a:p>
            <a:pPr marL="285750" lvl="0" indent="-285750" algn="l" rtl="0">
              <a:lnSpc>
                <a:spcPct val="100000"/>
              </a:lnSpc>
              <a:spcBef>
                <a:spcPts val="600"/>
              </a:spcBef>
              <a:spcAft>
                <a:spcPts val="0"/>
              </a:spcAft>
              <a:buClr>
                <a:schemeClr val="dk1"/>
              </a:buClr>
              <a:buSzPts val="1400"/>
              <a:buFont typeface="Arial"/>
              <a:buChar char="•"/>
            </a:pPr>
            <a:r>
              <a:rPr lang="fr-FR" b="1">
                <a:solidFill>
                  <a:schemeClr val="accent1"/>
                </a:solidFill>
              </a:rPr>
              <a:t>sur les moyens de coopération et d’intégration des réseaux de surveillance à différentes échelles</a:t>
            </a:r>
            <a:r>
              <a:rPr lang="fr-FR"/>
              <a:t> (locale, nationale, et internationale) pour une meilleure mutualisation et une plus grande durabilité ;</a:t>
            </a:r>
            <a:endParaRPr/>
          </a:p>
          <a:p>
            <a:pPr marL="285750" lvl="0" indent="-285750" algn="l" rtl="0">
              <a:lnSpc>
                <a:spcPct val="100000"/>
              </a:lnSpc>
              <a:spcBef>
                <a:spcPts val="600"/>
              </a:spcBef>
              <a:spcAft>
                <a:spcPts val="0"/>
              </a:spcAft>
              <a:buClr>
                <a:schemeClr val="dk1"/>
              </a:buClr>
              <a:buSzPts val="1400"/>
              <a:buFont typeface="Arial"/>
              <a:buChar char="•"/>
            </a:pPr>
            <a:r>
              <a:rPr lang="fr-FR"/>
              <a:t>en développant (ou adaptant) des </a:t>
            </a:r>
            <a:r>
              <a:rPr lang="fr-FR" b="1">
                <a:solidFill>
                  <a:schemeClr val="accent1"/>
                </a:solidFill>
              </a:rPr>
              <a:t>méthodes d’évaluation pour les dispositifs de surveillance (en intra- et inter-dispositifs)</a:t>
            </a:r>
            <a:r>
              <a:rPr lang="fr-FR"/>
              <a:t>, en termes d’efficacité à déclencher des réponses de gestion le plus précocement possible, de coûts/bénéfices des stratégies, et/ou d’impacts, incluant les conséquences sociales ou d'autres dimensions transversales telles que la protection de la biodiversité.</a:t>
            </a:r>
            <a:endParaRPr/>
          </a:p>
          <a:p>
            <a:pPr marL="0" lvl="0" indent="0" algn="l" rtl="0">
              <a:lnSpc>
                <a:spcPct val="100000"/>
              </a:lnSpc>
              <a:spcBef>
                <a:spcPts val="500"/>
              </a:spcBef>
              <a:spcAft>
                <a:spcPts val="0"/>
              </a:spcAft>
              <a:buClr>
                <a:schemeClr val="dk1"/>
              </a:buClr>
              <a:buSzPts val="1400"/>
              <a:buNone/>
            </a:pPr>
            <a:endParaRPr/>
          </a:p>
        </p:txBody>
      </p:sp>
      <p:pic>
        <p:nvPicPr>
          <p:cNvPr id="327" name="Google Shape;327;p36"/>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28" name="Google Shape;328;p36"/>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7"/>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Quelques éléments de cadrage</a:t>
            </a:r>
            <a:endParaRPr/>
          </a:p>
        </p:txBody>
      </p:sp>
      <p:sp>
        <p:nvSpPr>
          <p:cNvPr id="334" name="Google Shape;334;p37"/>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35" name="Google Shape;335;p37"/>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36" name="Google Shape;336;p37"/>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24</a:t>
            </a:fld>
            <a:endParaRPr/>
          </a:p>
        </p:txBody>
      </p:sp>
      <p:sp>
        <p:nvSpPr>
          <p:cNvPr id="337" name="Google Shape;337;p37"/>
          <p:cNvSpPr txBox="1">
            <a:spLocks noGrp="1"/>
          </p:cNvSpPr>
          <p:nvPr>
            <p:ph type="body" idx="2"/>
          </p:nvPr>
        </p:nvSpPr>
        <p:spPr>
          <a:xfrm>
            <a:off x="359999" y="1347614"/>
            <a:ext cx="8424862" cy="3317994"/>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rgbClr val="000091"/>
              </a:buClr>
              <a:buSzPts val="1600"/>
              <a:buFont typeface="Arial"/>
              <a:buChar char="•"/>
            </a:pPr>
            <a:r>
              <a:rPr lang="fr-FR" sz="1600" b="1" dirty="0">
                <a:solidFill>
                  <a:srgbClr val="000091"/>
                </a:solidFill>
              </a:rPr>
              <a:t>Quoi ?</a:t>
            </a:r>
            <a:r>
              <a:rPr lang="fr-FR" sz="1600" dirty="0"/>
              <a:t> Des projets de </a:t>
            </a:r>
            <a:r>
              <a:rPr lang="fr-FR" sz="1600" b="1" dirty="0"/>
              <a:t>recherche fondamentale interdisciplinaire</a:t>
            </a:r>
            <a:r>
              <a:rPr lang="fr-FR" sz="1600" dirty="0"/>
              <a:t>, en science du vivant, santé publique et sciences humaines et sociales. </a:t>
            </a:r>
            <a:r>
              <a:rPr lang="fr-FR" sz="1800" b="1" u="sng" dirty="0">
                <a:latin typeface="Arial"/>
                <a:ea typeface="Arial"/>
                <a:cs typeface="Arial"/>
                <a:sym typeface="Arial"/>
              </a:rPr>
              <a:t>Cet AAP n’est pas destiné à financer des activités de surveillance.</a:t>
            </a:r>
            <a:endParaRPr b="1" u="sng" dirty="0"/>
          </a:p>
          <a:p>
            <a:pPr marL="465134" lvl="2" indent="-285750" algn="l" rtl="0">
              <a:lnSpc>
                <a:spcPct val="100000"/>
              </a:lnSpc>
              <a:spcBef>
                <a:spcPts val="500"/>
              </a:spcBef>
              <a:spcAft>
                <a:spcPts val="0"/>
              </a:spcAft>
              <a:buClr>
                <a:srgbClr val="C00000"/>
              </a:buClr>
              <a:buSzPts val="1400"/>
              <a:buChar char="▪"/>
            </a:pPr>
            <a:r>
              <a:rPr lang="fr-FR" sz="1400" dirty="0">
                <a:solidFill>
                  <a:srgbClr val="C00000"/>
                </a:solidFill>
              </a:rPr>
              <a:t>Couvre un ou plusieurs axes listés dans l’AAP</a:t>
            </a:r>
            <a:endParaRPr dirty="0"/>
          </a:p>
          <a:p>
            <a:pPr marL="465134" lvl="2" indent="-285750" algn="l" rtl="0">
              <a:lnSpc>
                <a:spcPct val="100000"/>
              </a:lnSpc>
              <a:spcBef>
                <a:spcPts val="500"/>
              </a:spcBef>
              <a:spcAft>
                <a:spcPts val="0"/>
              </a:spcAft>
              <a:buClr>
                <a:srgbClr val="C00000"/>
              </a:buClr>
              <a:buSzPts val="1400"/>
              <a:buChar char="▪"/>
            </a:pPr>
            <a:r>
              <a:rPr lang="fr-FR" sz="1400" dirty="0">
                <a:solidFill>
                  <a:srgbClr val="C00000"/>
                </a:solidFill>
              </a:rPr>
              <a:t>Dans différents contextes : géographiques, au niveau local, national ou international, contextes épidémiologiques variés</a:t>
            </a:r>
            <a:endParaRPr dirty="0"/>
          </a:p>
          <a:p>
            <a:pPr marL="285750" lvl="0" indent="-285750" algn="l" rtl="0">
              <a:lnSpc>
                <a:spcPct val="100000"/>
              </a:lnSpc>
              <a:spcBef>
                <a:spcPts val="500"/>
              </a:spcBef>
              <a:spcAft>
                <a:spcPts val="0"/>
              </a:spcAft>
              <a:buClr>
                <a:srgbClr val="000091"/>
              </a:buClr>
              <a:buSzPts val="1600"/>
              <a:buFont typeface="Arial"/>
              <a:buChar char="•"/>
            </a:pPr>
            <a:r>
              <a:rPr lang="fr-FR" sz="1600" b="1" dirty="0">
                <a:solidFill>
                  <a:srgbClr val="000091"/>
                </a:solidFill>
              </a:rPr>
              <a:t>Qui ?</a:t>
            </a:r>
            <a:r>
              <a:rPr lang="fr-FR" sz="1600" dirty="0"/>
              <a:t> Etablissements d’enseignements supérieur et/ou de recherche français</a:t>
            </a:r>
            <a:endParaRPr dirty="0"/>
          </a:p>
          <a:p>
            <a:pPr marL="465134" lvl="2" indent="-285750" algn="l" rtl="0">
              <a:lnSpc>
                <a:spcPct val="100000"/>
              </a:lnSpc>
              <a:spcBef>
                <a:spcPts val="500"/>
              </a:spcBef>
              <a:spcAft>
                <a:spcPts val="0"/>
              </a:spcAft>
              <a:buClr>
                <a:srgbClr val="C00000"/>
              </a:buClr>
              <a:buSzPts val="1400"/>
              <a:buChar char="▪"/>
            </a:pPr>
            <a:r>
              <a:rPr lang="fr-FR" sz="1400" dirty="0">
                <a:solidFill>
                  <a:srgbClr val="C00000"/>
                </a:solidFill>
              </a:rPr>
              <a:t>Au moins 3 équipes appartenant à des unités et/ou structures de recherche différentes</a:t>
            </a:r>
            <a:endParaRPr dirty="0"/>
          </a:p>
          <a:p>
            <a:pPr marL="465134" lvl="2" indent="-285750" algn="l" rtl="0">
              <a:lnSpc>
                <a:spcPct val="100000"/>
              </a:lnSpc>
              <a:spcBef>
                <a:spcPts val="500"/>
              </a:spcBef>
              <a:spcAft>
                <a:spcPts val="0"/>
              </a:spcAft>
              <a:buClr>
                <a:srgbClr val="C00000"/>
              </a:buClr>
              <a:buSzPts val="1400"/>
              <a:buChar char="▪"/>
            </a:pPr>
            <a:r>
              <a:rPr lang="fr-FR" sz="1400" dirty="0">
                <a:solidFill>
                  <a:srgbClr val="C00000"/>
                </a:solidFill>
              </a:rPr>
              <a:t>Consortium pluridisciplinaire</a:t>
            </a:r>
            <a:endParaRPr dirty="0"/>
          </a:p>
          <a:p>
            <a:pPr marL="285750" lvl="0" indent="-285750" algn="l" rtl="0">
              <a:lnSpc>
                <a:spcPct val="100000"/>
              </a:lnSpc>
              <a:spcBef>
                <a:spcPts val="500"/>
              </a:spcBef>
              <a:spcAft>
                <a:spcPts val="0"/>
              </a:spcAft>
              <a:buClr>
                <a:srgbClr val="000091"/>
              </a:buClr>
              <a:buSzPts val="1600"/>
              <a:buFont typeface="Arial"/>
              <a:buChar char="•"/>
            </a:pPr>
            <a:r>
              <a:rPr lang="fr-FR" sz="1600" b="1" dirty="0">
                <a:solidFill>
                  <a:srgbClr val="000091"/>
                </a:solidFill>
              </a:rPr>
              <a:t>Combien ?</a:t>
            </a:r>
            <a:r>
              <a:rPr lang="fr-FR" sz="1600" dirty="0"/>
              <a:t> </a:t>
            </a:r>
            <a:r>
              <a:rPr lang="fr-FR" sz="1800" dirty="0">
                <a:solidFill>
                  <a:srgbClr val="000000"/>
                </a:solidFill>
                <a:latin typeface="Arial"/>
                <a:ea typeface="Arial"/>
                <a:cs typeface="Arial"/>
                <a:sym typeface="Arial"/>
              </a:rPr>
              <a:t>500 K€ à 2 M d’€</a:t>
            </a:r>
            <a:r>
              <a:rPr lang="fr-FR" sz="2000" dirty="0"/>
              <a:t> </a:t>
            </a:r>
            <a:r>
              <a:rPr lang="fr-FR" sz="1800" dirty="0">
                <a:solidFill>
                  <a:srgbClr val="000000"/>
                </a:solidFill>
                <a:latin typeface="Arial"/>
                <a:ea typeface="Arial"/>
                <a:cs typeface="Arial"/>
                <a:sym typeface="Arial"/>
              </a:rPr>
              <a:t>d’aide</a:t>
            </a:r>
            <a:endParaRPr sz="1600" dirty="0"/>
          </a:p>
          <a:p>
            <a:pPr marL="285750" lvl="0" indent="-285750" algn="l" rtl="0">
              <a:lnSpc>
                <a:spcPct val="100000"/>
              </a:lnSpc>
              <a:spcBef>
                <a:spcPts val="500"/>
              </a:spcBef>
              <a:spcAft>
                <a:spcPts val="0"/>
              </a:spcAft>
              <a:buClr>
                <a:srgbClr val="000091"/>
              </a:buClr>
              <a:buSzPts val="1600"/>
              <a:buFont typeface="Arial"/>
              <a:buChar char="•"/>
            </a:pPr>
            <a:r>
              <a:rPr lang="fr-FR" sz="1600" b="1" dirty="0">
                <a:solidFill>
                  <a:srgbClr val="000091"/>
                </a:solidFill>
              </a:rPr>
              <a:t>Durée projets ? </a:t>
            </a:r>
            <a:r>
              <a:rPr lang="fr-FR" sz="1600" dirty="0"/>
              <a:t>2 à 4 ans</a:t>
            </a:r>
            <a:endParaRPr dirty="0"/>
          </a:p>
          <a:p>
            <a:pPr marL="0" lvl="0" indent="0" algn="l" rtl="0">
              <a:lnSpc>
                <a:spcPct val="100000"/>
              </a:lnSpc>
              <a:spcBef>
                <a:spcPts val="500"/>
              </a:spcBef>
              <a:spcAft>
                <a:spcPts val="0"/>
              </a:spcAft>
              <a:buClr>
                <a:schemeClr val="dk1"/>
              </a:buClr>
              <a:buSzPts val="1600"/>
              <a:buNone/>
            </a:pPr>
            <a:endParaRPr sz="1600" dirty="0"/>
          </a:p>
        </p:txBody>
      </p:sp>
      <p:pic>
        <p:nvPicPr>
          <p:cNvPr id="338" name="Google Shape;338;p37"/>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39" name="Google Shape;339;p37"/>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0"/>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Modalités de dépôt du projet complet</a:t>
            </a:r>
            <a:endParaRPr/>
          </a:p>
        </p:txBody>
      </p:sp>
      <p:sp>
        <p:nvSpPr>
          <p:cNvPr id="345" name="Google Shape;345;p40"/>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46" name="Google Shape;346;p40"/>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47" name="Google Shape;347;p40"/>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25</a:t>
            </a:fld>
            <a:endParaRPr/>
          </a:p>
        </p:txBody>
      </p:sp>
      <p:sp>
        <p:nvSpPr>
          <p:cNvPr id="348" name="Google Shape;348;p40"/>
          <p:cNvSpPr txBox="1">
            <a:spLocks noGrp="1"/>
          </p:cNvSpPr>
          <p:nvPr>
            <p:ph type="body" idx="2"/>
          </p:nvPr>
        </p:nvSpPr>
        <p:spPr>
          <a:xfrm>
            <a:off x="359999" y="1141155"/>
            <a:ext cx="8424862" cy="432048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1200"/>
              </a:spcBef>
              <a:spcAft>
                <a:spcPts val="0"/>
              </a:spcAft>
              <a:buClr>
                <a:schemeClr val="dk1"/>
              </a:buClr>
              <a:buSzPts val="1600"/>
              <a:buFont typeface="Arial"/>
              <a:buAutoNum type="arabicPeriod"/>
            </a:pPr>
            <a:r>
              <a:rPr lang="fr-FR"/>
              <a:t>Dossier de soumission complet (avec documents administratifs et financiers signé par chaque établissement partenaire) avant le </a:t>
            </a:r>
            <a:r>
              <a:rPr lang="fr-FR" b="1" u="sng">
                <a:solidFill>
                  <a:schemeClr val="accent2"/>
                </a:solidFill>
              </a:rPr>
              <a:t>17 septembre 2024 à 11h (CEST)</a:t>
            </a:r>
            <a:r>
              <a:rPr lang="fr-FR">
                <a:solidFill>
                  <a:schemeClr val="dk1"/>
                </a:solidFill>
              </a:rPr>
              <a:t> sur le site</a:t>
            </a:r>
            <a:r>
              <a:rPr lang="fr-FR" b="1" u="sng">
                <a:solidFill>
                  <a:schemeClr val="accent2"/>
                </a:solidFill>
              </a:rPr>
              <a:t> </a:t>
            </a:r>
            <a:r>
              <a:rPr lang="fr-FR" sz="1200" u="sng">
                <a:solidFill>
                  <a:srgbClr val="0000FF"/>
                </a:solidFill>
                <a:latin typeface="Palatino Linotype"/>
                <a:ea typeface="Palatino Linotype"/>
                <a:cs typeface="Palatino Linotype"/>
                <a:sym typeface="Palatino Linotype"/>
              </a:rPr>
              <a:t>https://france2030.agencerecherche.fr/PEPR-PREZODE-AAP-WP3 </a:t>
            </a:r>
            <a:endParaRPr/>
          </a:p>
          <a:p>
            <a:pPr marL="342900" lvl="0" indent="-342900" algn="l" rtl="0">
              <a:lnSpc>
                <a:spcPct val="100000"/>
              </a:lnSpc>
              <a:spcBef>
                <a:spcPts val="1200"/>
              </a:spcBef>
              <a:spcAft>
                <a:spcPts val="0"/>
              </a:spcAft>
              <a:buClr>
                <a:schemeClr val="dk1"/>
              </a:buClr>
              <a:buSzPts val="1600"/>
              <a:buFont typeface="Arial"/>
              <a:buAutoNum type="arabicPeriod"/>
            </a:pPr>
            <a:r>
              <a:rPr lang="fr-FR" b="1">
                <a:solidFill>
                  <a:schemeClr val="accent2"/>
                </a:solidFill>
              </a:rPr>
              <a:t>Maximum 15 pages</a:t>
            </a:r>
            <a:r>
              <a:rPr lang="fr-FR"/>
              <a:t>, rédigé en </a:t>
            </a:r>
            <a:r>
              <a:rPr lang="fr-FR" b="1"/>
              <a:t>anglais</a:t>
            </a:r>
            <a:r>
              <a:rPr lang="fr-FR"/>
              <a:t> ou en français avec traduction en anglais </a:t>
            </a:r>
            <a:endParaRPr sz="1200"/>
          </a:p>
          <a:p>
            <a:pPr marL="342900" lvl="0" indent="-342900" algn="l" rtl="0">
              <a:lnSpc>
                <a:spcPct val="100000"/>
              </a:lnSpc>
              <a:spcBef>
                <a:spcPts val="1200"/>
              </a:spcBef>
              <a:spcAft>
                <a:spcPts val="0"/>
              </a:spcAft>
              <a:buClr>
                <a:schemeClr val="dk1"/>
              </a:buClr>
              <a:buSzPts val="1600"/>
              <a:buFont typeface="Arial"/>
              <a:buAutoNum type="arabicPeriod"/>
            </a:pPr>
            <a:r>
              <a:rPr lang="fr-FR"/>
              <a:t>Durée comprise entre </a:t>
            </a:r>
            <a:r>
              <a:rPr lang="fr-FR" b="1">
                <a:solidFill>
                  <a:schemeClr val="accent2"/>
                </a:solidFill>
              </a:rPr>
              <a:t>2 et 4 ans</a:t>
            </a:r>
            <a:r>
              <a:rPr lang="fr-FR"/>
              <a:t>.</a:t>
            </a:r>
            <a:endParaRPr sz="1200"/>
          </a:p>
          <a:p>
            <a:pPr marL="342900" lvl="0" indent="-342900" algn="l" rtl="0">
              <a:lnSpc>
                <a:spcPct val="100000"/>
              </a:lnSpc>
              <a:spcBef>
                <a:spcPts val="1200"/>
              </a:spcBef>
              <a:spcAft>
                <a:spcPts val="0"/>
              </a:spcAft>
              <a:buClr>
                <a:schemeClr val="dk1"/>
              </a:buClr>
              <a:buSzPts val="1600"/>
              <a:buFont typeface="Arial"/>
              <a:buAutoNum type="arabicPeriod"/>
            </a:pPr>
            <a:r>
              <a:rPr lang="fr-FR"/>
              <a:t>Le montant de l’aide demandée devra être d’un </a:t>
            </a:r>
            <a:r>
              <a:rPr lang="fr-FR" b="1">
                <a:solidFill>
                  <a:schemeClr val="accent2"/>
                </a:solidFill>
              </a:rPr>
              <a:t>montant de 500 k€ à 2 M€</a:t>
            </a:r>
            <a:r>
              <a:rPr lang="fr-FR"/>
              <a:t>.</a:t>
            </a:r>
            <a:endParaRPr sz="1200"/>
          </a:p>
          <a:p>
            <a:pPr marL="342900" lvl="0" indent="-342900" algn="l" rtl="0">
              <a:lnSpc>
                <a:spcPct val="100000"/>
              </a:lnSpc>
              <a:spcBef>
                <a:spcPts val="1200"/>
              </a:spcBef>
              <a:spcAft>
                <a:spcPts val="0"/>
              </a:spcAft>
              <a:buClr>
                <a:schemeClr val="dk1"/>
              </a:buClr>
              <a:buSzPts val="1600"/>
              <a:buFont typeface="Arial"/>
              <a:buAutoNum type="arabicPeriod"/>
            </a:pPr>
            <a:r>
              <a:rPr lang="fr-FR"/>
              <a:t>Le projet </a:t>
            </a:r>
            <a:r>
              <a:rPr lang="fr-FR" b="1">
                <a:solidFill>
                  <a:schemeClr val="accent2"/>
                </a:solidFill>
              </a:rPr>
              <a:t>couvrira un ou plusieurs axes </a:t>
            </a:r>
            <a:r>
              <a:rPr lang="fr-FR"/>
              <a:t>dans le présent appel à projets</a:t>
            </a:r>
            <a:endParaRPr sz="1200"/>
          </a:p>
          <a:p>
            <a:pPr marL="342900" lvl="0" indent="-342900" algn="l" rtl="0">
              <a:lnSpc>
                <a:spcPct val="100000"/>
              </a:lnSpc>
              <a:spcBef>
                <a:spcPts val="1200"/>
              </a:spcBef>
              <a:spcAft>
                <a:spcPts val="0"/>
              </a:spcAft>
              <a:buClr>
                <a:schemeClr val="dk1"/>
              </a:buClr>
              <a:buSzPts val="1600"/>
              <a:buFont typeface="Arial"/>
              <a:buAutoNum type="arabicPeriod"/>
            </a:pPr>
            <a:r>
              <a:rPr lang="fr-FR"/>
              <a:t>Le consortium devra être </a:t>
            </a:r>
            <a:r>
              <a:rPr lang="fr-FR" b="1">
                <a:solidFill>
                  <a:schemeClr val="accent2"/>
                </a:solidFill>
              </a:rPr>
              <a:t>pluridisciplinaire</a:t>
            </a:r>
            <a:r>
              <a:rPr lang="fr-FR"/>
              <a:t> (sciences du vivant, de l’environnement et SHS) et composé </a:t>
            </a:r>
            <a:r>
              <a:rPr lang="fr-FR" b="1">
                <a:solidFill>
                  <a:schemeClr val="accent2"/>
                </a:solidFill>
              </a:rPr>
              <a:t>d’au moins 3 équipes appartenant à des unités et/ou structures de recherche différentes</a:t>
            </a:r>
            <a:r>
              <a:rPr lang="fr-FR">
                <a:solidFill>
                  <a:schemeClr val="accent2"/>
                </a:solidFill>
              </a:rPr>
              <a:t>.</a:t>
            </a:r>
            <a:endParaRPr sz="1200"/>
          </a:p>
          <a:p>
            <a:pPr marL="342900" lvl="0" indent="-342900" algn="l" rtl="0">
              <a:lnSpc>
                <a:spcPct val="100000"/>
              </a:lnSpc>
              <a:spcBef>
                <a:spcPts val="1200"/>
              </a:spcBef>
              <a:spcAft>
                <a:spcPts val="0"/>
              </a:spcAft>
              <a:buClr>
                <a:schemeClr val="dk1"/>
              </a:buClr>
              <a:buSzPts val="1600"/>
              <a:buFont typeface="Arial"/>
              <a:buAutoNum type="arabicPeriod"/>
            </a:pPr>
            <a:r>
              <a:rPr lang="fr-FR"/>
              <a:t>Un même responsable du projet ne pourra être porteur que d’un seul projet et devra contribuer à hauteur de 30 % minimum de son temps (en ETP). </a:t>
            </a:r>
            <a:endParaRPr sz="1200"/>
          </a:p>
        </p:txBody>
      </p:sp>
      <p:pic>
        <p:nvPicPr>
          <p:cNvPr id="349" name="Google Shape;349;p40"/>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50" name="Google Shape;350;p40"/>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Critères d’évaluation du projet complet</a:t>
            </a:r>
            <a:endParaRPr/>
          </a:p>
        </p:txBody>
      </p:sp>
      <p:sp>
        <p:nvSpPr>
          <p:cNvPr id="356" name="Google Shape;356;p41"/>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57" name="Google Shape;357;p41"/>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58" name="Google Shape;358;p41"/>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26</a:t>
            </a:fld>
            <a:endParaRPr/>
          </a:p>
        </p:txBody>
      </p:sp>
      <p:sp>
        <p:nvSpPr>
          <p:cNvPr id="359" name="Google Shape;359;p41"/>
          <p:cNvSpPr txBox="1">
            <a:spLocks noGrp="1"/>
          </p:cNvSpPr>
          <p:nvPr>
            <p:ph type="body" idx="1"/>
          </p:nvPr>
        </p:nvSpPr>
        <p:spPr>
          <a:xfrm>
            <a:off x="358776" y="1413907"/>
            <a:ext cx="8424000" cy="45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500"/>
              <a:buNone/>
            </a:pPr>
            <a:r>
              <a:rPr lang="fr-FR"/>
              <a:t>1. Excellence et ambition scientifique</a:t>
            </a:r>
            <a:endParaRPr/>
          </a:p>
        </p:txBody>
      </p:sp>
      <p:sp>
        <p:nvSpPr>
          <p:cNvPr id="360" name="Google Shape;360;p41"/>
          <p:cNvSpPr txBox="1">
            <a:spLocks noGrp="1"/>
          </p:cNvSpPr>
          <p:nvPr>
            <p:ph type="body" idx="2"/>
          </p:nvPr>
        </p:nvSpPr>
        <p:spPr>
          <a:xfrm>
            <a:off x="358776" y="1893600"/>
            <a:ext cx="8424862" cy="2700000"/>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dk1"/>
              </a:buClr>
              <a:buSzPts val="1400"/>
              <a:buFont typeface="Arial"/>
              <a:buChar char="•"/>
            </a:pPr>
            <a:r>
              <a:rPr lang="fr-FR" dirty="0"/>
              <a:t>Clarté des objectifs et des hypothèses de recherche</a:t>
            </a:r>
            <a:endParaRPr dirty="0"/>
          </a:p>
          <a:p>
            <a:pPr marL="285750" lvl="0" indent="-285750" algn="l" rtl="0">
              <a:lnSpc>
                <a:spcPct val="100000"/>
              </a:lnSpc>
              <a:spcBef>
                <a:spcPts val="500"/>
              </a:spcBef>
              <a:spcAft>
                <a:spcPts val="0"/>
              </a:spcAft>
              <a:buClr>
                <a:schemeClr val="dk1"/>
              </a:buClr>
              <a:buSzPts val="1400"/>
              <a:buFont typeface="Arial"/>
              <a:buChar char="•"/>
            </a:pPr>
            <a:r>
              <a:rPr lang="fr-FR" dirty="0"/>
              <a:t>Caractère novateur, ambition, originalité, rupture méthodologique ou conceptuelle du projet par rapport à l'état de l'art</a:t>
            </a:r>
            <a:endParaRPr dirty="0"/>
          </a:p>
          <a:p>
            <a:pPr marL="285750" lvl="0" indent="-285750" algn="l" rtl="0">
              <a:lnSpc>
                <a:spcPct val="100000"/>
              </a:lnSpc>
              <a:spcBef>
                <a:spcPts val="500"/>
              </a:spcBef>
              <a:spcAft>
                <a:spcPts val="0"/>
              </a:spcAft>
              <a:buClr>
                <a:schemeClr val="dk1"/>
              </a:buClr>
              <a:buSzPts val="1400"/>
              <a:buFont typeface="Arial"/>
              <a:buChar char="•"/>
            </a:pPr>
            <a:r>
              <a:rPr lang="fr-FR" dirty="0"/>
              <a:t>Pertinence de la méthodologie</a:t>
            </a:r>
            <a:endParaRPr dirty="0"/>
          </a:p>
          <a:p>
            <a:pPr marL="285750" lvl="0" indent="-285750" algn="l" rtl="0">
              <a:lnSpc>
                <a:spcPct val="100000"/>
              </a:lnSpc>
              <a:spcBef>
                <a:spcPts val="500"/>
              </a:spcBef>
              <a:spcAft>
                <a:spcPts val="0"/>
              </a:spcAft>
              <a:buClr>
                <a:schemeClr val="dk1"/>
              </a:buClr>
              <a:buSzPts val="1400"/>
              <a:buFont typeface="Arial"/>
              <a:buChar char="•"/>
            </a:pPr>
            <a:r>
              <a:rPr lang="fr-FR" dirty="0"/>
              <a:t>Capacité à aborder les </a:t>
            </a:r>
            <a:r>
              <a:rPr lang="fr-FR" b="1" dirty="0"/>
              <a:t>3 composantes du cadre « une seule santé » </a:t>
            </a:r>
            <a:r>
              <a:rPr lang="fr-FR" dirty="0"/>
              <a:t>pour les zoonoses (espèce humaine/animal/environnement/)</a:t>
            </a:r>
            <a:endParaRPr dirty="0"/>
          </a:p>
          <a:p>
            <a:pPr marL="285750" lvl="0" indent="-285750" algn="l" rtl="0">
              <a:lnSpc>
                <a:spcPct val="100000"/>
              </a:lnSpc>
              <a:spcBef>
                <a:spcPts val="500"/>
              </a:spcBef>
              <a:spcAft>
                <a:spcPts val="0"/>
              </a:spcAft>
              <a:buClr>
                <a:schemeClr val="dk1"/>
              </a:buClr>
              <a:buSzPts val="1400"/>
              <a:buFont typeface="Arial"/>
              <a:buChar char="•"/>
            </a:pPr>
            <a:r>
              <a:rPr lang="fr-FR" dirty="0"/>
              <a:t>Capacité du projet à proposer une </a:t>
            </a:r>
            <a:r>
              <a:rPr lang="fr-FR" b="1" dirty="0"/>
              <a:t>coproduction avec toutes les parties prenantes</a:t>
            </a:r>
            <a:r>
              <a:rPr lang="fr-FR" dirty="0"/>
              <a:t>, notamment les décideurs et les communautés concernées, à favoriser l'engagement communautaire et la participation du secteur privé dès le début du projet</a:t>
            </a:r>
            <a:endParaRPr dirty="0"/>
          </a:p>
          <a:p>
            <a:pPr marL="285750" lvl="0" indent="-196850" algn="l" rtl="0">
              <a:lnSpc>
                <a:spcPct val="100000"/>
              </a:lnSpc>
              <a:spcBef>
                <a:spcPts val="500"/>
              </a:spcBef>
              <a:spcAft>
                <a:spcPts val="0"/>
              </a:spcAft>
              <a:buClr>
                <a:schemeClr val="dk1"/>
              </a:buClr>
              <a:buSzPts val="1400"/>
              <a:buFont typeface="Arial"/>
              <a:buNone/>
            </a:pPr>
            <a:endParaRPr dirty="0"/>
          </a:p>
        </p:txBody>
      </p:sp>
      <p:pic>
        <p:nvPicPr>
          <p:cNvPr id="361" name="Google Shape;361;p41"/>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62" name="Google Shape;362;p41"/>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Critères d’évaluation du projet complet</a:t>
            </a:r>
            <a:endParaRPr/>
          </a:p>
        </p:txBody>
      </p:sp>
      <p:sp>
        <p:nvSpPr>
          <p:cNvPr id="368" name="Google Shape;368;p42"/>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69" name="Google Shape;369;p42"/>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70" name="Google Shape;370;p42"/>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27</a:t>
            </a:fld>
            <a:endParaRPr/>
          </a:p>
        </p:txBody>
      </p:sp>
      <p:sp>
        <p:nvSpPr>
          <p:cNvPr id="371" name="Google Shape;371;p42"/>
          <p:cNvSpPr txBox="1">
            <a:spLocks noGrp="1"/>
          </p:cNvSpPr>
          <p:nvPr>
            <p:ph type="body" idx="1"/>
          </p:nvPr>
        </p:nvSpPr>
        <p:spPr>
          <a:xfrm>
            <a:off x="358776" y="1413907"/>
            <a:ext cx="8424000" cy="45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500"/>
              <a:buNone/>
            </a:pPr>
            <a:r>
              <a:rPr lang="fr-FR"/>
              <a:t>2. Qualité du consortium</a:t>
            </a:r>
            <a:endParaRPr/>
          </a:p>
        </p:txBody>
      </p:sp>
      <p:sp>
        <p:nvSpPr>
          <p:cNvPr id="372" name="Google Shape;372;p42"/>
          <p:cNvSpPr txBox="1">
            <a:spLocks noGrp="1"/>
          </p:cNvSpPr>
          <p:nvPr>
            <p:ph type="body" idx="2"/>
          </p:nvPr>
        </p:nvSpPr>
        <p:spPr>
          <a:xfrm>
            <a:off x="299509" y="1770184"/>
            <a:ext cx="8424862" cy="2700000"/>
          </a:xfrm>
          <a:prstGeom prst="rect">
            <a:avLst/>
          </a:prstGeom>
          <a:noFill/>
          <a:ln>
            <a:noFill/>
          </a:ln>
        </p:spPr>
        <p:txBody>
          <a:bodyPr spcFirstLastPara="1" wrap="square" lIns="0" tIns="0" rIns="0" bIns="0" anchor="t" anchorCtr="0">
            <a:noAutofit/>
          </a:bodyPr>
          <a:lstStyle/>
          <a:p>
            <a:pPr marL="342900" lvl="0" indent="-342900" algn="just" rtl="0">
              <a:lnSpc>
                <a:spcPct val="100000"/>
              </a:lnSpc>
              <a:spcBef>
                <a:spcPts val="0"/>
              </a:spcBef>
              <a:spcAft>
                <a:spcPts val="0"/>
              </a:spcAft>
              <a:buClr>
                <a:srgbClr val="000091"/>
              </a:buClr>
              <a:buSzPts val="1000"/>
              <a:buFont typeface="Arial"/>
              <a:buChar char="•"/>
            </a:pPr>
            <a:r>
              <a:rPr lang="fr-FR" dirty="0"/>
              <a:t>Compétence, expertise et implication du ou de la responsable du projet : capacité à coordonner des </a:t>
            </a:r>
            <a:r>
              <a:rPr lang="fr-FR" b="1" dirty="0"/>
              <a:t>consortia pluridisciplinaires et ambitieux</a:t>
            </a:r>
            <a:r>
              <a:rPr lang="fr-FR" dirty="0"/>
              <a:t>, parcours académique, reconnaissance internationale</a:t>
            </a:r>
            <a:endParaRPr dirty="0"/>
          </a:p>
          <a:p>
            <a:pPr marL="342900" lvl="0" indent="-342900" algn="just" rtl="0">
              <a:lnSpc>
                <a:spcPct val="100000"/>
              </a:lnSpc>
              <a:spcBef>
                <a:spcPts val="500"/>
              </a:spcBef>
              <a:spcAft>
                <a:spcPts val="0"/>
              </a:spcAft>
              <a:buClr>
                <a:srgbClr val="000091"/>
              </a:buClr>
              <a:buSzPts val="1000"/>
              <a:buFont typeface="Arial"/>
              <a:buChar char="•"/>
            </a:pPr>
            <a:r>
              <a:rPr lang="fr-FR" dirty="0"/>
              <a:t>Qualité et complémentarité du consortium scientifique au regard des objectifs du projet</a:t>
            </a:r>
            <a:endParaRPr dirty="0"/>
          </a:p>
          <a:p>
            <a:pPr marL="342900" lvl="0" indent="-342900" algn="just" rtl="0">
              <a:lnSpc>
                <a:spcPct val="100000"/>
              </a:lnSpc>
              <a:spcBef>
                <a:spcPts val="500"/>
              </a:spcBef>
              <a:spcAft>
                <a:spcPts val="0"/>
              </a:spcAft>
              <a:buClr>
                <a:srgbClr val="000091"/>
              </a:buClr>
              <a:buSzPts val="1000"/>
              <a:buFont typeface="Arial"/>
              <a:buChar char="•"/>
            </a:pPr>
            <a:r>
              <a:rPr lang="fr-FR" dirty="0"/>
              <a:t>Adéquation entre les moyens humains et financiers mobilisés (y compris ceux demandés dans le cadre du projet) par rapport aux objectifs visés</a:t>
            </a:r>
            <a:endParaRPr dirty="0"/>
          </a:p>
          <a:p>
            <a:pPr marL="342900" lvl="0" indent="-342900" algn="just" rtl="0">
              <a:lnSpc>
                <a:spcPct val="100000"/>
              </a:lnSpc>
              <a:spcBef>
                <a:spcPts val="500"/>
              </a:spcBef>
              <a:spcAft>
                <a:spcPts val="0"/>
              </a:spcAft>
              <a:buClr>
                <a:srgbClr val="000091"/>
              </a:buClr>
              <a:buSzPts val="1000"/>
              <a:buFont typeface="Arial"/>
              <a:buChar char="•"/>
            </a:pPr>
            <a:r>
              <a:rPr lang="fr-FR" dirty="0"/>
              <a:t>Pertinence du calendrier, gestion des risques scientifiques et solutions alternatives, crédibilité des jalons proposés</a:t>
            </a:r>
            <a:endParaRPr dirty="0"/>
          </a:p>
          <a:p>
            <a:pPr marL="342900" lvl="0" indent="-342900" algn="just" rtl="0">
              <a:lnSpc>
                <a:spcPct val="100000"/>
              </a:lnSpc>
              <a:spcBef>
                <a:spcPts val="500"/>
              </a:spcBef>
              <a:spcAft>
                <a:spcPts val="0"/>
              </a:spcAft>
              <a:buClr>
                <a:srgbClr val="000091"/>
              </a:buClr>
              <a:buSzPts val="1000"/>
              <a:buFont typeface="Arial"/>
              <a:buChar char="•"/>
            </a:pPr>
            <a:r>
              <a:rPr lang="fr-FR" dirty="0"/>
              <a:t>Pertinence et efficacité de la gouvernance du projet (pilotage, organisation, animation, mise en place de comités consultatifs, etc.)</a:t>
            </a:r>
            <a:endParaRPr dirty="0"/>
          </a:p>
          <a:p>
            <a:pPr marL="342900" lvl="0" indent="-342900" algn="just" rtl="0">
              <a:lnSpc>
                <a:spcPct val="100000"/>
              </a:lnSpc>
              <a:spcBef>
                <a:spcPts val="500"/>
              </a:spcBef>
              <a:spcAft>
                <a:spcPts val="0"/>
              </a:spcAft>
              <a:buClr>
                <a:srgbClr val="000091"/>
              </a:buClr>
              <a:buSzPts val="1000"/>
              <a:buFont typeface="Arial"/>
              <a:buChar char="•"/>
            </a:pPr>
            <a:r>
              <a:rPr lang="fr-FR" dirty="0"/>
              <a:t>Implication le cas échéant des décideurs, des acteurs non académiques et des associations/communautés d’éleveurs, de chasseurs, de gestionnaires d’espaces naturels, ou d'intervenant de santé publique par exemple</a:t>
            </a:r>
            <a:endParaRPr dirty="0"/>
          </a:p>
          <a:p>
            <a:pPr marL="241300" lvl="0" indent="-101600" algn="l" rtl="0">
              <a:lnSpc>
                <a:spcPct val="100000"/>
              </a:lnSpc>
              <a:spcBef>
                <a:spcPts val="500"/>
              </a:spcBef>
              <a:spcAft>
                <a:spcPts val="0"/>
              </a:spcAft>
              <a:buClr>
                <a:schemeClr val="dk1"/>
              </a:buClr>
              <a:buSzPts val="1100"/>
              <a:buFont typeface="Arial"/>
              <a:buNone/>
            </a:pPr>
            <a:endParaRPr sz="1100" dirty="0"/>
          </a:p>
        </p:txBody>
      </p:sp>
      <p:pic>
        <p:nvPicPr>
          <p:cNvPr id="373" name="Google Shape;373;p42"/>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74" name="Google Shape;374;p42"/>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3"/>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Critères d’évaluation du projet complet</a:t>
            </a:r>
            <a:endParaRPr/>
          </a:p>
        </p:txBody>
      </p:sp>
      <p:sp>
        <p:nvSpPr>
          <p:cNvPr id="380" name="Google Shape;380;p43"/>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81" name="Google Shape;381;p43"/>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82" name="Google Shape;382;p43"/>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28</a:t>
            </a:fld>
            <a:endParaRPr/>
          </a:p>
        </p:txBody>
      </p:sp>
      <p:sp>
        <p:nvSpPr>
          <p:cNvPr id="383" name="Google Shape;383;p43"/>
          <p:cNvSpPr txBox="1">
            <a:spLocks noGrp="1"/>
          </p:cNvSpPr>
          <p:nvPr>
            <p:ph type="body" idx="1"/>
          </p:nvPr>
        </p:nvSpPr>
        <p:spPr>
          <a:xfrm>
            <a:off x="358776" y="1413907"/>
            <a:ext cx="8424000" cy="45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500"/>
              <a:buNone/>
            </a:pPr>
            <a:r>
              <a:rPr lang="fr-FR"/>
              <a:t>3. Impact et retombées du projet en cohérence avec les objectifs du PEPR PREZODE </a:t>
            </a:r>
            <a:endParaRPr/>
          </a:p>
        </p:txBody>
      </p:sp>
      <p:sp>
        <p:nvSpPr>
          <p:cNvPr id="384" name="Google Shape;384;p43"/>
          <p:cNvSpPr txBox="1">
            <a:spLocks noGrp="1"/>
          </p:cNvSpPr>
          <p:nvPr>
            <p:ph type="body" idx="2"/>
          </p:nvPr>
        </p:nvSpPr>
        <p:spPr>
          <a:xfrm>
            <a:off x="358776" y="1893600"/>
            <a:ext cx="8424862" cy="2700000"/>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dk1"/>
              </a:buClr>
              <a:buSzPts val="1400"/>
              <a:buFont typeface="Arial"/>
              <a:buChar char="•"/>
            </a:pPr>
            <a:r>
              <a:rPr lang="fr-FR"/>
              <a:t>Contribution du projet aux objectifs du PEPR PREZODE et de la stratégie d’accélération MIE MN</a:t>
            </a:r>
            <a:endParaRPr/>
          </a:p>
          <a:p>
            <a:pPr marL="285750" lvl="0" indent="-285750" algn="l" rtl="0">
              <a:lnSpc>
                <a:spcPct val="100000"/>
              </a:lnSpc>
              <a:spcBef>
                <a:spcPts val="500"/>
              </a:spcBef>
              <a:spcAft>
                <a:spcPts val="0"/>
              </a:spcAft>
              <a:buClr>
                <a:schemeClr val="dk1"/>
              </a:buClr>
              <a:buSzPts val="1400"/>
              <a:buFont typeface="Arial"/>
              <a:buChar char="•"/>
            </a:pPr>
            <a:r>
              <a:rPr lang="fr-FR"/>
              <a:t>Impact du consortium sur la structuration de l’espace national de recherche</a:t>
            </a:r>
            <a:endParaRPr/>
          </a:p>
          <a:p>
            <a:pPr marL="285750" lvl="0" indent="-285750" algn="l" rtl="0">
              <a:lnSpc>
                <a:spcPct val="100000"/>
              </a:lnSpc>
              <a:spcBef>
                <a:spcPts val="500"/>
              </a:spcBef>
              <a:spcAft>
                <a:spcPts val="0"/>
              </a:spcAft>
              <a:buClr>
                <a:schemeClr val="dk1"/>
              </a:buClr>
              <a:buSzPts val="1400"/>
              <a:buFont typeface="Arial"/>
              <a:buChar char="•"/>
            </a:pPr>
            <a:r>
              <a:rPr lang="fr-FR"/>
              <a:t>Impacts économiques et sociétaux, contribution au développement de solutions en réponse aux enjeux des domaines prioritaires de la Stratégie Nationale</a:t>
            </a:r>
            <a:endParaRPr/>
          </a:p>
          <a:p>
            <a:pPr marL="285750" lvl="0" indent="-285750" algn="l" rtl="0">
              <a:lnSpc>
                <a:spcPct val="100000"/>
              </a:lnSpc>
              <a:spcBef>
                <a:spcPts val="500"/>
              </a:spcBef>
              <a:spcAft>
                <a:spcPts val="0"/>
              </a:spcAft>
              <a:buClr>
                <a:schemeClr val="dk1"/>
              </a:buClr>
              <a:buSzPts val="1400"/>
              <a:buFont typeface="Arial"/>
              <a:buChar char="•"/>
            </a:pPr>
            <a:r>
              <a:rPr lang="fr-FR"/>
              <a:t>Stratégie de diffusion (</a:t>
            </a:r>
            <a:r>
              <a:rPr lang="fr-FR" i="1"/>
              <a:t>in itinere</a:t>
            </a:r>
            <a:r>
              <a:rPr lang="fr-FR"/>
              <a:t> et </a:t>
            </a:r>
            <a:r>
              <a:rPr lang="fr-FR" i="1"/>
              <a:t>ex post</a:t>
            </a:r>
            <a:r>
              <a:rPr lang="fr-FR"/>
              <a:t>) et de valorisation des résultats, adhésion aux principes FAIR, Open Science et promotion de la culture scientifique</a:t>
            </a:r>
            <a:endParaRPr/>
          </a:p>
          <a:p>
            <a:pPr marL="285750" lvl="0" indent="-196850" algn="l" rtl="0">
              <a:lnSpc>
                <a:spcPct val="100000"/>
              </a:lnSpc>
              <a:spcBef>
                <a:spcPts val="500"/>
              </a:spcBef>
              <a:spcAft>
                <a:spcPts val="0"/>
              </a:spcAft>
              <a:buClr>
                <a:schemeClr val="dk1"/>
              </a:buClr>
              <a:buSzPts val="1400"/>
              <a:buFont typeface="Arial"/>
              <a:buNone/>
            </a:pPr>
            <a:endParaRPr/>
          </a:p>
        </p:txBody>
      </p:sp>
      <p:pic>
        <p:nvPicPr>
          <p:cNvPr id="385" name="Google Shape;385;p43"/>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386" name="Google Shape;386;p43"/>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4"/>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Résumé du 2</a:t>
            </a:r>
            <a:r>
              <a:rPr lang="fr-FR" baseline="30000"/>
              <a:t>e</a:t>
            </a:r>
            <a:r>
              <a:rPr lang="fr-FR"/>
              <a:t> AAP WP3 et dates importantes</a:t>
            </a:r>
            <a:endParaRPr/>
          </a:p>
        </p:txBody>
      </p:sp>
      <p:sp>
        <p:nvSpPr>
          <p:cNvPr id="392" name="Google Shape;392;p44"/>
          <p:cNvSpPr txBox="1">
            <a:spLocks noGrp="1"/>
          </p:cNvSpPr>
          <p:nvPr>
            <p:ph type="dt" idx="10"/>
          </p:nvPr>
        </p:nvSpPr>
        <p:spPr>
          <a:xfrm>
            <a:off x="360000" y="4784400"/>
            <a:ext cx="1224000" cy="27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400"/>
              <a:buFont typeface="Arial"/>
              <a:buNone/>
            </a:pPr>
            <a:r>
              <a:rPr lang="fr-FR"/>
              <a:t>06/03/2023</a:t>
            </a:r>
            <a:endParaRPr/>
          </a:p>
        </p:txBody>
      </p:sp>
      <p:sp>
        <p:nvSpPr>
          <p:cNvPr id="393" name="Google Shape;393;p44"/>
          <p:cNvSpPr txBox="1">
            <a:spLocks noGrp="1"/>
          </p:cNvSpPr>
          <p:nvPr>
            <p:ph type="ftr" idx="11"/>
          </p:nvPr>
        </p:nvSpPr>
        <p:spPr>
          <a:xfrm>
            <a:off x="1584000" y="194400"/>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400"/>
              <a:buFont typeface="Arial"/>
              <a:buNone/>
            </a:pPr>
            <a:r>
              <a:rPr lang="fr-FR"/>
              <a:t>Secrétariat général pour l'investissement</a:t>
            </a:r>
            <a:endParaRPr/>
          </a:p>
        </p:txBody>
      </p:sp>
      <p:sp>
        <p:nvSpPr>
          <p:cNvPr id="394" name="Google Shape;394;p44"/>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29</a:t>
            </a:fld>
            <a:endParaRPr/>
          </a:p>
        </p:txBody>
      </p:sp>
      <p:grpSp>
        <p:nvGrpSpPr>
          <p:cNvPr id="395" name="Google Shape;395;p44"/>
          <p:cNvGrpSpPr/>
          <p:nvPr/>
        </p:nvGrpSpPr>
        <p:grpSpPr>
          <a:xfrm>
            <a:off x="806089" y="1492966"/>
            <a:ext cx="7768662" cy="3291434"/>
            <a:chOff x="2612" y="0"/>
            <a:chExt cx="7768662" cy="3291434"/>
          </a:xfrm>
        </p:grpSpPr>
        <p:sp>
          <p:nvSpPr>
            <p:cNvPr id="396" name="Google Shape;396;p44"/>
            <p:cNvSpPr/>
            <p:nvPr/>
          </p:nvSpPr>
          <p:spPr>
            <a:xfrm>
              <a:off x="2612" y="0"/>
              <a:ext cx="7768662" cy="3291434"/>
            </a:xfrm>
            <a:prstGeom prst="rightArrow">
              <a:avLst>
                <a:gd name="adj1" fmla="val 50000"/>
                <a:gd name="adj2" fmla="val 5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44"/>
            <p:cNvSpPr/>
            <p:nvPr/>
          </p:nvSpPr>
          <p:spPr>
            <a:xfrm>
              <a:off x="3416" y="987430"/>
              <a:ext cx="1493664" cy="1316574"/>
            </a:xfrm>
            <a:prstGeom prst="roundRect">
              <a:avLst>
                <a:gd name="adj" fmla="val 16667"/>
              </a:avLst>
            </a:prstGeom>
            <a:solidFill>
              <a:srgbClr val="FFC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44"/>
            <p:cNvSpPr txBox="1"/>
            <p:nvPr/>
          </p:nvSpPr>
          <p:spPr>
            <a:xfrm>
              <a:off x="67686" y="1051700"/>
              <a:ext cx="1365124" cy="11880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fr-FR" sz="1800" b="0" i="0" u="none" strike="noStrike" cap="none">
                  <a:solidFill>
                    <a:srgbClr val="FFFFFF"/>
                  </a:solidFill>
                  <a:latin typeface="Calibri"/>
                  <a:ea typeface="Calibri"/>
                  <a:cs typeface="Calibri"/>
                  <a:sym typeface="Calibri"/>
                </a:rPr>
                <a:t>Ouverture</a:t>
              </a:r>
              <a:endParaRPr sz="1800" b="0" i="0" u="none" strike="noStrike" cap="none">
                <a:solidFill>
                  <a:schemeClr val="dk1"/>
                </a:solidFill>
                <a:latin typeface="Arial"/>
                <a:ea typeface="Arial"/>
                <a:cs typeface="Arial"/>
                <a:sym typeface="Arial"/>
              </a:endParaRPr>
            </a:p>
          </p:txBody>
        </p:sp>
        <p:sp>
          <p:nvSpPr>
            <p:cNvPr id="399" name="Google Shape;399;p44"/>
            <p:cNvSpPr/>
            <p:nvPr/>
          </p:nvSpPr>
          <p:spPr>
            <a:xfrm>
              <a:off x="1958544" y="994825"/>
              <a:ext cx="1493664" cy="1316574"/>
            </a:xfrm>
            <a:prstGeom prst="roundRect">
              <a:avLst>
                <a:gd name="adj" fmla="val 16667"/>
              </a:avLst>
            </a:prstGeom>
            <a:solidFill>
              <a:srgbClr val="21E1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44"/>
            <p:cNvSpPr txBox="1"/>
            <p:nvPr/>
          </p:nvSpPr>
          <p:spPr>
            <a:xfrm>
              <a:off x="2022814" y="1079222"/>
              <a:ext cx="1365124" cy="11880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fr-FR" sz="1800" b="0" i="0" u="none" strike="noStrike" cap="none">
                  <a:solidFill>
                    <a:srgbClr val="FFFFFF"/>
                  </a:solidFill>
                  <a:latin typeface="Calibri"/>
                  <a:ea typeface="Calibri"/>
                  <a:cs typeface="Calibri"/>
                  <a:sym typeface="Calibri"/>
                </a:rPr>
                <a:t>Dépôts des projets complets</a:t>
              </a:r>
              <a:endParaRPr sz="1800" b="0" i="0" u="none" strike="noStrike" cap="none">
                <a:solidFill>
                  <a:schemeClr val="dk1"/>
                </a:solidFill>
                <a:latin typeface="Arial"/>
                <a:ea typeface="Arial"/>
                <a:cs typeface="Arial"/>
                <a:sym typeface="Arial"/>
              </a:endParaRPr>
            </a:p>
          </p:txBody>
        </p:sp>
        <p:sp>
          <p:nvSpPr>
            <p:cNvPr id="401" name="Google Shape;401;p44"/>
            <p:cNvSpPr/>
            <p:nvPr/>
          </p:nvSpPr>
          <p:spPr>
            <a:xfrm>
              <a:off x="3834027" y="981582"/>
              <a:ext cx="1493664" cy="1316574"/>
            </a:xfrm>
            <a:prstGeom prst="roundRect">
              <a:avLst>
                <a:gd name="adj" fmla="val 16667"/>
              </a:avLst>
            </a:prstGeom>
            <a:solidFill>
              <a:srgbClr val="31D2C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44"/>
            <p:cNvSpPr txBox="1"/>
            <p:nvPr/>
          </p:nvSpPr>
          <p:spPr>
            <a:xfrm>
              <a:off x="3898297" y="1045852"/>
              <a:ext cx="1365124" cy="11880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fr-FR" sz="1800" b="0" i="0" u="none" strike="noStrike" cap="none">
                  <a:solidFill>
                    <a:srgbClr val="FFFFFF"/>
                  </a:solidFill>
                  <a:latin typeface="Calibri"/>
                  <a:ea typeface="Calibri"/>
                  <a:cs typeface="Calibri"/>
                  <a:sym typeface="Calibri"/>
                </a:rPr>
                <a:t>Evaluation par un jury international</a:t>
              </a:r>
              <a:endParaRPr sz="1800" b="0" i="0" u="none" strike="noStrike" cap="none">
                <a:solidFill>
                  <a:schemeClr val="dk1"/>
                </a:solidFill>
                <a:latin typeface="Arial"/>
                <a:ea typeface="Arial"/>
                <a:cs typeface="Arial"/>
                <a:sym typeface="Arial"/>
              </a:endParaRPr>
            </a:p>
          </p:txBody>
        </p:sp>
        <p:sp>
          <p:nvSpPr>
            <p:cNvPr id="403" name="Google Shape;403;p44"/>
            <p:cNvSpPr/>
            <p:nvPr/>
          </p:nvSpPr>
          <p:spPr>
            <a:xfrm>
              <a:off x="5709510" y="970123"/>
              <a:ext cx="1493664" cy="1316574"/>
            </a:xfrm>
            <a:prstGeom prst="roundRect">
              <a:avLst>
                <a:gd name="adj" fmla="val 16667"/>
              </a:avLst>
            </a:prstGeom>
            <a:solidFill>
              <a:srgbClr val="4371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44"/>
            <p:cNvSpPr txBox="1"/>
            <p:nvPr/>
          </p:nvSpPr>
          <p:spPr>
            <a:xfrm>
              <a:off x="5773780" y="1034393"/>
              <a:ext cx="1365124" cy="118803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fr-FR" sz="1800" b="0" i="0" u="none" strike="noStrike" cap="none">
                  <a:solidFill>
                    <a:srgbClr val="FFFFFF"/>
                  </a:solidFill>
                  <a:latin typeface="Calibri"/>
                  <a:ea typeface="Calibri"/>
                  <a:cs typeface="Calibri"/>
                  <a:sym typeface="Calibri"/>
                </a:rPr>
                <a:t>Annonce et lancement des projets sélectionnés</a:t>
              </a:r>
              <a:endParaRPr sz="1800" b="0" i="0" u="none" strike="noStrike" cap="none">
                <a:solidFill>
                  <a:schemeClr val="dk1"/>
                </a:solidFill>
                <a:latin typeface="Arial"/>
                <a:ea typeface="Arial"/>
                <a:cs typeface="Arial"/>
                <a:sym typeface="Arial"/>
              </a:endParaRPr>
            </a:p>
          </p:txBody>
        </p:sp>
      </p:grpSp>
      <p:sp>
        <p:nvSpPr>
          <p:cNvPr id="405" name="Google Shape;405;p44"/>
          <p:cNvSpPr/>
          <p:nvPr/>
        </p:nvSpPr>
        <p:spPr>
          <a:xfrm>
            <a:off x="2209116" y="1938743"/>
            <a:ext cx="197708" cy="518983"/>
          </a:xfrm>
          <a:prstGeom prst="downArrow">
            <a:avLst>
              <a:gd name="adj1" fmla="val 50000"/>
              <a:gd name="adj2" fmla="val 50000"/>
            </a:avLst>
          </a:prstGeom>
          <a:solidFill>
            <a:schemeClr val="accent1"/>
          </a:solidFill>
          <a:ln w="25400" cap="flat" cmpd="sng">
            <a:solidFill>
              <a:srgbClr val="0000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p44"/>
          <p:cNvSpPr/>
          <p:nvPr/>
        </p:nvSpPr>
        <p:spPr>
          <a:xfrm>
            <a:off x="125933" y="1644411"/>
            <a:ext cx="2240692" cy="565986"/>
          </a:xfrm>
          <a:prstGeom prst="roundRect">
            <a:avLst>
              <a:gd name="adj" fmla="val 16667"/>
            </a:avLst>
          </a:prstGeom>
          <a:solidFill>
            <a:schemeClr val="accent1"/>
          </a:solidFill>
          <a:ln w="25400" cap="flat" cmpd="sng">
            <a:solidFill>
              <a:srgbClr val="0000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b="0" i="0" u="none" strike="noStrike" cap="none">
                <a:solidFill>
                  <a:schemeClr val="lt1"/>
                </a:solidFill>
                <a:latin typeface="Arial"/>
                <a:ea typeface="Arial"/>
                <a:cs typeface="Arial"/>
                <a:sym typeface="Arial"/>
              </a:rPr>
              <a:t>Webinaire du 14 mai 2024</a:t>
            </a:r>
            <a:endParaRPr sz="1800" b="0" i="0" u="none" strike="noStrike" cap="none">
              <a:solidFill>
                <a:schemeClr val="dk1"/>
              </a:solidFill>
              <a:latin typeface="Arial"/>
              <a:ea typeface="Arial"/>
              <a:cs typeface="Arial"/>
              <a:sym typeface="Arial"/>
            </a:endParaRPr>
          </a:p>
        </p:txBody>
      </p:sp>
      <p:sp>
        <p:nvSpPr>
          <p:cNvPr id="407" name="Google Shape;407;p44"/>
          <p:cNvSpPr/>
          <p:nvPr/>
        </p:nvSpPr>
        <p:spPr>
          <a:xfrm>
            <a:off x="889601" y="4030225"/>
            <a:ext cx="1319515" cy="592783"/>
          </a:xfrm>
          <a:prstGeom prst="roundRect">
            <a:avLst>
              <a:gd name="adj" fmla="val 16667"/>
            </a:avLst>
          </a:prstGeom>
          <a:solidFill>
            <a:srgbClr val="00006C"/>
          </a:solidFill>
          <a:ln w="25400" cap="flat" cmpd="sng">
            <a:solidFill>
              <a:srgbClr val="0000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b="0" i="0" u="none" strike="noStrike" cap="none">
                <a:solidFill>
                  <a:schemeClr val="lt1"/>
                </a:solidFill>
                <a:latin typeface="Arial"/>
                <a:ea typeface="Arial"/>
                <a:cs typeface="Arial"/>
                <a:sym typeface="Arial"/>
              </a:rPr>
              <a:t>8 avril 2024</a:t>
            </a:r>
            <a:endParaRPr sz="1800" b="0" i="0" u="none" strike="noStrike" cap="none">
              <a:solidFill>
                <a:schemeClr val="dk1"/>
              </a:solidFill>
              <a:latin typeface="Arial"/>
              <a:ea typeface="Arial"/>
              <a:cs typeface="Arial"/>
              <a:sym typeface="Arial"/>
            </a:endParaRPr>
          </a:p>
        </p:txBody>
      </p:sp>
      <p:sp>
        <p:nvSpPr>
          <p:cNvPr id="408" name="Google Shape;408;p44"/>
          <p:cNvSpPr/>
          <p:nvPr/>
        </p:nvSpPr>
        <p:spPr>
          <a:xfrm>
            <a:off x="2897721" y="4030224"/>
            <a:ext cx="1319515" cy="592783"/>
          </a:xfrm>
          <a:prstGeom prst="roundRect">
            <a:avLst>
              <a:gd name="adj" fmla="val 16667"/>
            </a:avLst>
          </a:prstGeom>
          <a:solidFill>
            <a:srgbClr val="00006C"/>
          </a:solidFill>
          <a:ln w="25400" cap="flat" cmpd="sng">
            <a:solidFill>
              <a:srgbClr val="0000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b="0" i="0" u="none" strike="noStrike" cap="none">
                <a:solidFill>
                  <a:schemeClr val="lt1"/>
                </a:solidFill>
                <a:latin typeface="Arial"/>
                <a:ea typeface="Arial"/>
                <a:cs typeface="Arial"/>
                <a:sym typeface="Arial"/>
              </a:rPr>
              <a:t>17 septembre 2024</a:t>
            </a:r>
            <a:endParaRPr sz="1800" b="0" i="0" u="none" strike="noStrike" cap="none">
              <a:solidFill>
                <a:schemeClr val="dk1"/>
              </a:solidFill>
              <a:latin typeface="Arial"/>
              <a:ea typeface="Arial"/>
              <a:cs typeface="Arial"/>
              <a:sym typeface="Arial"/>
            </a:endParaRPr>
          </a:p>
        </p:txBody>
      </p:sp>
      <p:sp>
        <p:nvSpPr>
          <p:cNvPr id="409" name="Google Shape;409;p44"/>
          <p:cNvSpPr/>
          <p:nvPr/>
        </p:nvSpPr>
        <p:spPr>
          <a:xfrm>
            <a:off x="6687136" y="4030223"/>
            <a:ext cx="1319515" cy="592783"/>
          </a:xfrm>
          <a:prstGeom prst="roundRect">
            <a:avLst>
              <a:gd name="adj" fmla="val 16667"/>
            </a:avLst>
          </a:prstGeom>
          <a:solidFill>
            <a:srgbClr val="00006C"/>
          </a:solidFill>
          <a:ln w="25400" cap="flat" cmpd="sng">
            <a:solidFill>
              <a:srgbClr val="0000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b="0" i="0" u="none" strike="noStrike" cap="none">
                <a:solidFill>
                  <a:schemeClr val="lt1"/>
                </a:solidFill>
                <a:latin typeface="Arial"/>
                <a:ea typeface="Arial"/>
                <a:cs typeface="Arial"/>
                <a:sym typeface="Arial"/>
              </a:rPr>
              <a:t>1</a:t>
            </a:r>
            <a:r>
              <a:rPr lang="fr-FR" sz="1400" b="0" i="0" u="none" strike="noStrike" cap="none" baseline="30000">
                <a:solidFill>
                  <a:schemeClr val="lt1"/>
                </a:solidFill>
                <a:latin typeface="Arial"/>
                <a:ea typeface="Arial"/>
                <a:cs typeface="Arial"/>
                <a:sym typeface="Arial"/>
              </a:rPr>
              <a:t>er</a:t>
            </a:r>
            <a:r>
              <a:rPr lang="fr-FR" sz="1400" b="0" i="0" u="none" strike="noStrike" cap="none">
                <a:solidFill>
                  <a:schemeClr val="lt1"/>
                </a:solidFill>
                <a:latin typeface="Arial"/>
                <a:ea typeface="Arial"/>
                <a:cs typeface="Arial"/>
                <a:sym typeface="Arial"/>
              </a:rPr>
              <a:t> Trim. 2025</a:t>
            </a:r>
            <a:endParaRPr sz="1800" b="0" i="0" u="none" strike="noStrike" cap="none">
              <a:solidFill>
                <a:schemeClr val="dk1"/>
              </a:solidFill>
              <a:latin typeface="Arial"/>
              <a:ea typeface="Arial"/>
              <a:cs typeface="Arial"/>
              <a:sym typeface="Arial"/>
            </a:endParaRPr>
          </a:p>
        </p:txBody>
      </p:sp>
      <p:pic>
        <p:nvPicPr>
          <p:cNvPr id="410" name="Google Shape;410;p44"/>
          <p:cNvPicPr preferRelativeResize="0"/>
          <p:nvPr/>
        </p:nvPicPr>
        <p:blipFill rotWithShape="1">
          <a:blip r:embed="rId3">
            <a:alphaModFix/>
          </a:blip>
          <a:srcRect/>
          <a:stretch/>
        </p:blipFill>
        <p:spPr>
          <a:xfrm>
            <a:off x="2468608" y="114253"/>
            <a:ext cx="586827" cy="540000"/>
          </a:xfrm>
          <a:prstGeom prst="ellipse">
            <a:avLst/>
          </a:prstGeom>
          <a:noFill/>
          <a:ln>
            <a:noFill/>
          </a:ln>
        </p:spPr>
      </p:pic>
      <p:pic>
        <p:nvPicPr>
          <p:cNvPr id="411" name="Google Shape;411;p44"/>
          <p:cNvPicPr preferRelativeResize="0"/>
          <p:nvPr/>
        </p:nvPicPr>
        <p:blipFill rotWithShape="1">
          <a:blip r:embed="rId4">
            <a:alphaModFix/>
          </a:blip>
          <a:srcRect/>
          <a:stretch/>
        </p:blipFill>
        <p:spPr>
          <a:xfrm>
            <a:off x="1301644" y="245560"/>
            <a:ext cx="1046922" cy="3088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6790" y="1464195"/>
            <a:ext cx="6647210" cy="2693045"/>
          </a:xfrm>
        </p:spPr>
        <p:txBody>
          <a:bodyPr/>
          <a:lstStyle/>
          <a:p>
            <a:r>
              <a:rPr lang="fr-FR" dirty="0"/>
              <a:t>La Strategie d’Accélération </a:t>
            </a:r>
            <a:br>
              <a:rPr lang="fr-FR" dirty="0"/>
            </a:br>
            <a:r>
              <a:rPr lang="fr-FR" dirty="0"/>
              <a:t>Maladies Infectieuses Emergentes</a:t>
            </a:r>
            <a:br>
              <a:rPr lang="fr-FR" dirty="0"/>
            </a:br>
            <a:r>
              <a:rPr lang="fr-FR" dirty="0"/>
              <a:t>Menaces Nucléaires, radiologiques, biologiques, chimiques</a:t>
            </a:r>
            <a:br>
              <a:rPr lang="fr-FR" dirty="0"/>
            </a:br>
            <a:br>
              <a:rPr lang="fr-FR" dirty="0"/>
            </a:br>
            <a:r>
              <a:rPr lang="fr-FR" b="1" i="1" dirty="0">
                <a:solidFill>
                  <a:schemeClr val="tx1">
                    <a:lumMod val="75000"/>
                    <a:lumOff val="25000"/>
                  </a:schemeClr>
                </a:solidFill>
              </a:rPr>
              <a:t>SA MIE MN</a:t>
            </a:r>
            <a:br>
              <a:rPr lang="fr-FR" dirty="0"/>
            </a:b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dirty="0"/>
          </a:p>
        </p:txBody>
      </p:sp>
    </p:spTree>
    <p:extLst>
      <p:ext uri="{BB962C8B-B14F-4D97-AF65-F5344CB8AC3E}">
        <p14:creationId xmlns:p14="http://schemas.microsoft.com/office/powerpoint/2010/main" val="383123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5"/>
          <p:cNvSpPr txBox="1">
            <a:spLocks noGrp="1"/>
          </p:cNvSpPr>
          <p:nvPr>
            <p:ph type="title"/>
          </p:nvPr>
        </p:nvSpPr>
        <p:spPr>
          <a:xfrm>
            <a:off x="359999" y="871155"/>
            <a:ext cx="8424000" cy="5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Documents de référence et ressources</a:t>
            </a:r>
            <a:endParaRPr/>
          </a:p>
        </p:txBody>
      </p:sp>
      <p:sp>
        <p:nvSpPr>
          <p:cNvPr id="419" name="Google Shape;419;p45"/>
          <p:cNvSpPr txBox="1">
            <a:spLocks noGrp="1"/>
          </p:cNvSpPr>
          <p:nvPr>
            <p:ph type="sldNum" idx="12"/>
          </p:nvPr>
        </p:nvSpPr>
        <p:spPr>
          <a:xfrm>
            <a:off x="8316416" y="4784400"/>
            <a:ext cx="467584" cy="27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700"/>
              <a:buFont typeface="Arial"/>
              <a:buNone/>
            </a:pPr>
            <a:fld id="{00000000-1234-1234-1234-123412341234}" type="slidenum">
              <a:rPr lang="fr-FR"/>
              <a:t>30</a:t>
            </a:fld>
            <a:endParaRPr/>
          </a:p>
        </p:txBody>
      </p:sp>
      <p:sp>
        <p:nvSpPr>
          <p:cNvPr id="420" name="Google Shape;420;p45"/>
          <p:cNvSpPr txBox="1">
            <a:spLocks noGrp="1"/>
          </p:cNvSpPr>
          <p:nvPr>
            <p:ph type="body" idx="2"/>
          </p:nvPr>
        </p:nvSpPr>
        <p:spPr>
          <a:xfrm>
            <a:off x="240190" y="1221750"/>
            <a:ext cx="8424862" cy="2700000"/>
          </a:xfrm>
          <a:prstGeom prst="rect">
            <a:avLst/>
          </a:prstGeom>
          <a:noFill/>
          <a:ln>
            <a:noFill/>
          </a:ln>
        </p:spPr>
        <p:txBody>
          <a:bodyPr spcFirstLastPara="1" wrap="square" lIns="0" tIns="0" rIns="0" bIns="0" anchor="t" anchorCtr="0">
            <a:noAutofit/>
          </a:bodyPr>
          <a:lstStyle/>
          <a:p>
            <a:pPr marL="514350" lvl="0" indent="-285750" algn="l" rtl="0">
              <a:lnSpc>
                <a:spcPct val="100000"/>
              </a:lnSpc>
              <a:spcBef>
                <a:spcPts val="1200"/>
              </a:spcBef>
              <a:spcAft>
                <a:spcPts val="0"/>
              </a:spcAft>
              <a:buSzPts val="1800"/>
              <a:buFont typeface="Arial"/>
              <a:buChar char="•"/>
            </a:pPr>
            <a:r>
              <a:rPr lang="fr-FR" sz="1200" u="sng" dirty="0">
                <a:solidFill>
                  <a:schemeClr val="hlink"/>
                </a:solidFill>
                <a:hlinkClick r:id="rId3"/>
              </a:rPr>
              <a:t>Page de l’AAP WP3</a:t>
            </a:r>
            <a:endParaRPr lang="fr-FR" sz="1200" u="sng" dirty="0">
              <a:solidFill>
                <a:schemeClr val="hlink"/>
              </a:solidFill>
              <a:hlinkClick r:id="rId4"/>
            </a:endParaRPr>
          </a:p>
          <a:p>
            <a:pPr marL="514350" lvl="0" indent="-285750" algn="l" rtl="0">
              <a:lnSpc>
                <a:spcPct val="100000"/>
              </a:lnSpc>
              <a:spcBef>
                <a:spcPts val="1200"/>
              </a:spcBef>
              <a:spcAft>
                <a:spcPts val="0"/>
              </a:spcAft>
              <a:buSzPts val="1800"/>
              <a:buFont typeface="Arial"/>
              <a:buChar char="•"/>
            </a:pPr>
            <a:r>
              <a:rPr lang="fr-FR" sz="1200" u="sng" dirty="0">
                <a:solidFill>
                  <a:schemeClr val="hlink"/>
                </a:solidFill>
                <a:hlinkClick r:id="rId4"/>
              </a:rPr>
              <a:t>Page du programme PREZODE de l’ANR</a:t>
            </a:r>
            <a:endParaRPr sz="1200" dirty="0"/>
          </a:p>
          <a:p>
            <a:pPr marL="514350" lvl="0" indent="-285750" algn="l" rtl="0">
              <a:lnSpc>
                <a:spcPct val="100000"/>
              </a:lnSpc>
              <a:spcBef>
                <a:spcPts val="1200"/>
              </a:spcBef>
              <a:spcAft>
                <a:spcPts val="0"/>
              </a:spcAft>
              <a:buSzPts val="1800"/>
              <a:buFont typeface="Arial"/>
              <a:buChar char="•"/>
            </a:pPr>
            <a:r>
              <a:rPr lang="fr-FR" sz="1200" u="sng" dirty="0">
                <a:solidFill>
                  <a:schemeClr val="hlink"/>
                </a:solidFill>
                <a:hlinkClick r:id="rId5"/>
              </a:rPr>
              <a:t>Document de cadrage du PEPR PREZODE</a:t>
            </a:r>
            <a:endParaRPr sz="1200" dirty="0"/>
          </a:p>
          <a:p>
            <a:pPr marL="514350" lvl="0" indent="-285750" algn="l" rtl="0">
              <a:lnSpc>
                <a:spcPct val="100000"/>
              </a:lnSpc>
              <a:spcBef>
                <a:spcPts val="1200"/>
              </a:spcBef>
              <a:spcAft>
                <a:spcPts val="0"/>
              </a:spcAft>
              <a:buSzPts val="1800"/>
              <a:buFont typeface="Arial"/>
              <a:buChar char="•"/>
            </a:pPr>
            <a:r>
              <a:rPr lang="fr-FR" sz="1200" u="sng" dirty="0">
                <a:solidFill>
                  <a:schemeClr val="hlink"/>
                </a:solidFill>
                <a:hlinkClick r:id="rId6"/>
              </a:rPr>
              <a:t>Règlement financier</a:t>
            </a:r>
            <a:endParaRPr sz="1200" dirty="0"/>
          </a:p>
          <a:p>
            <a:pPr marL="514350" lvl="0" indent="-285750" algn="l" rtl="0">
              <a:lnSpc>
                <a:spcPct val="100000"/>
              </a:lnSpc>
              <a:spcBef>
                <a:spcPts val="1200"/>
              </a:spcBef>
              <a:spcAft>
                <a:spcPts val="0"/>
              </a:spcAft>
              <a:buSzPts val="1800"/>
              <a:buFont typeface="Arial"/>
              <a:buChar char="•"/>
            </a:pPr>
            <a:r>
              <a:rPr lang="fr-FR" sz="1200" u="sng" dirty="0">
                <a:solidFill>
                  <a:schemeClr val="hlink"/>
                </a:solidFill>
                <a:hlinkClick r:id="rId7"/>
              </a:rPr>
              <a:t>PEPR Maladies infectieuses émergentes | ANRS</a:t>
            </a:r>
            <a:endParaRPr sz="1200" dirty="0"/>
          </a:p>
          <a:p>
            <a:pPr marL="514350" lvl="0" indent="-285750" algn="l" rtl="0">
              <a:lnSpc>
                <a:spcPct val="100000"/>
              </a:lnSpc>
              <a:spcBef>
                <a:spcPts val="1200"/>
              </a:spcBef>
              <a:spcAft>
                <a:spcPts val="0"/>
              </a:spcAft>
              <a:buSzPts val="1800"/>
              <a:buFont typeface="Arial"/>
              <a:buChar char="•"/>
            </a:pPr>
            <a:r>
              <a:rPr lang="fr-FR" sz="1200" u="sng" dirty="0">
                <a:solidFill>
                  <a:schemeClr val="hlink"/>
                </a:solidFill>
                <a:hlinkClick r:id="rId8"/>
              </a:rPr>
              <a:t>Maladies infectieuses émergentes - menaces nucléaires radiologiques biologiques et chimiques | Gouvernement.fr</a:t>
            </a:r>
            <a:r>
              <a:rPr lang="fr-FR" sz="1200" dirty="0"/>
              <a:t> </a:t>
            </a:r>
          </a:p>
          <a:p>
            <a:pPr marL="514350" lvl="0" indent="-285750" algn="l" rtl="0">
              <a:lnSpc>
                <a:spcPct val="100000"/>
              </a:lnSpc>
              <a:spcBef>
                <a:spcPts val="1200"/>
              </a:spcBef>
              <a:spcAft>
                <a:spcPts val="0"/>
              </a:spcAft>
              <a:buSzPts val="1800"/>
              <a:buFont typeface="Arial"/>
              <a:buChar char="•"/>
            </a:pPr>
            <a:endParaRPr lang="fr-FR" sz="1200" dirty="0"/>
          </a:p>
          <a:p>
            <a:pPr marL="514350" lvl="0" indent="-285750" algn="l" rtl="0">
              <a:lnSpc>
                <a:spcPct val="100000"/>
              </a:lnSpc>
              <a:spcBef>
                <a:spcPts val="1200"/>
              </a:spcBef>
              <a:spcAft>
                <a:spcPts val="0"/>
              </a:spcAft>
              <a:buSzPts val="1800"/>
              <a:buFont typeface="Arial"/>
              <a:buChar char="•"/>
            </a:pPr>
            <a:r>
              <a:rPr lang="fr-FR" sz="1200" dirty="0"/>
              <a:t>Contacts:</a:t>
            </a:r>
          </a:p>
          <a:p>
            <a:pPr marL="971550" lvl="1" indent="-285750">
              <a:spcBef>
                <a:spcPts val="1200"/>
              </a:spcBef>
            </a:pPr>
            <a:r>
              <a:rPr lang="fr-FR" dirty="0"/>
              <a:t>Pilotes: </a:t>
            </a:r>
            <a:r>
              <a:rPr lang="fr-FR" dirty="0">
                <a:hlinkClick r:id="rId9"/>
              </a:rPr>
              <a:t>pilotes-pepr-prezode@ird.fr</a:t>
            </a:r>
            <a:endParaRPr lang="fr-FR" dirty="0"/>
          </a:p>
          <a:p>
            <a:pPr marL="971550" lvl="1" indent="-285750">
              <a:spcBef>
                <a:spcPts val="1200"/>
              </a:spcBef>
            </a:pPr>
            <a:r>
              <a:rPr lang="fr-FR" dirty="0"/>
              <a:t>ANR: </a:t>
            </a:r>
            <a:r>
              <a:rPr lang="fr-FR" dirty="0">
                <a:hlinkClick r:id="rId10"/>
              </a:rPr>
              <a:t>pepr-prezode@anr.fr</a:t>
            </a:r>
            <a:endParaRPr lang="fr-FR" dirty="0"/>
          </a:p>
          <a:p>
            <a:pPr marL="971550" lvl="1" indent="-285750">
              <a:spcBef>
                <a:spcPts val="1200"/>
              </a:spcBef>
            </a:pPr>
            <a:endParaRPr dirty="0"/>
          </a:p>
          <a:p>
            <a:pPr marL="514350" lvl="0" indent="-171450" algn="l" rtl="0">
              <a:lnSpc>
                <a:spcPct val="100000"/>
              </a:lnSpc>
              <a:spcBef>
                <a:spcPts val="1200"/>
              </a:spcBef>
              <a:spcAft>
                <a:spcPts val="0"/>
              </a:spcAft>
              <a:buSzPts val="1800"/>
              <a:buFont typeface="Arial"/>
              <a:buNone/>
            </a:pPr>
            <a:endParaRPr sz="1200" dirty="0"/>
          </a:p>
          <a:p>
            <a:pPr marL="514350" lvl="0" indent="-171450" algn="l" rtl="0">
              <a:lnSpc>
                <a:spcPct val="100000"/>
              </a:lnSpc>
              <a:spcBef>
                <a:spcPts val="0"/>
              </a:spcBef>
              <a:spcAft>
                <a:spcPts val="0"/>
              </a:spcAft>
              <a:buSzPts val="1800"/>
              <a:buFont typeface="Arial"/>
              <a:buNone/>
            </a:pPr>
            <a:endParaRPr sz="1200" dirty="0"/>
          </a:p>
        </p:txBody>
      </p:sp>
      <p:pic>
        <p:nvPicPr>
          <p:cNvPr id="421" name="Google Shape;421;p45"/>
          <p:cNvPicPr preferRelativeResize="0"/>
          <p:nvPr/>
        </p:nvPicPr>
        <p:blipFill rotWithShape="1">
          <a:blip r:embed="rId11">
            <a:alphaModFix/>
          </a:blip>
          <a:srcRect/>
          <a:stretch/>
        </p:blipFill>
        <p:spPr>
          <a:xfrm>
            <a:off x="2468608" y="114253"/>
            <a:ext cx="586827" cy="540000"/>
          </a:xfrm>
          <a:prstGeom prst="ellipse">
            <a:avLst/>
          </a:prstGeom>
          <a:noFill/>
          <a:ln>
            <a:noFill/>
          </a:ln>
        </p:spPr>
      </p:pic>
      <p:pic>
        <p:nvPicPr>
          <p:cNvPr id="422" name="Google Shape;422;p45"/>
          <p:cNvPicPr preferRelativeResize="0"/>
          <p:nvPr/>
        </p:nvPicPr>
        <p:blipFill rotWithShape="1">
          <a:blip r:embed="rId12">
            <a:alphaModFix/>
          </a:blip>
          <a:srcRect/>
          <a:stretch/>
        </p:blipFill>
        <p:spPr>
          <a:xfrm>
            <a:off x="1301644" y="245560"/>
            <a:ext cx="1046922" cy="3088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9"/>
          <p:cNvSpPr txBox="1">
            <a:spLocks noGrp="1"/>
          </p:cNvSpPr>
          <p:nvPr>
            <p:ph type="title"/>
          </p:nvPr>
        </p:nvSpPr>
        <p:spPr>
          <a:xfrm>
            <a:off x="2136790" y="2424105"/>
            <a:ext cx="6647210" cy="797069"/>
          </a:xfrm>
          <a:prstGeom prst="rect">
            <a:avLst/>
          </a:prstGeom>
          <a:noFill/>
          <a:ln w="9525" cap="flat" cmpd="sng">
            <a:solidFill>
              <a:schemeClr val="lt1"/>
            </a:solidFill>
            <a:prstDash val="solid"/>
            <a:round/>
            <a:headEnd type="none" w="sm" len="sm"/>
            <a:tailEnd type="none" w="sm" len="sm"/>
          </a:ln>
        </p:spPr>
        <p:txBody>
          <a:bodyPr spcFirstLastPara="1" wrap="square" lIns="468000" tIns="144000" rIns="0" bIns="432000" anchor="t" anchorCtr="0">
            <a:spAutoFit/>
          </a:bodyPr>
          <a:lstStyle/>
          <a:p>
            <a:pPr marL="0" lvl="0" indent="0" algn="l" rtl="0">
              <a:lnSpc>
                <a:spcPct val="100000"/>
              </a:lnSpc>
              <a:spcBef>
                <a:spcPts val="0"/>
              </a:spcBef>
              <a:spcAft>
                <a:spcPts val="0"/>
              </a:spcAft>
              <a:buClr>
                <a:schemeClr val="lt1"/>
              </a:buClr>
              <a:buSzPts val="1400"/>
              <a:buFont typeface="Arial"/>
              <a:buNone/>
            </a:pPr>
            <a:r>
              <a:rPr lang="fr-FR"/>
              <a:t>Retrouvez toutes nos actualités</a:t>
            </a:r>
            <a:endParaRPr/>
          </a:p>
        </p:txBody>
      </p:sp>
      <p:sp>
        <p:nvSpPr>
          <p:cNvPr id="428" name="Google Shape;428;p69"/>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15/03/2023</a:t>
            </a:r>
            <a:endParaRPr/>
          </a:p>
        </p:txBody>
      </p:sp>
      <p:sp>
        <p:nvSpPr>
          <p:cNvPr id="429" name="Google Shape;429;p69"/>
          <p:cNvSpPr txBox="1">
            <a:spLocks noGrp="1"/>
          </p:cNvSpPr>
          <p:nvPr>
            <p:ph type="ftr" idx="11"/>
          </p:nvPr>
        </p:nvSpPr>
        <p:spPr>
          <a:xfrm>
            <a:off x="1584000" y="420258"/>
            <a:ext cx="720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fr-FR"/>
              <a:t>Secrétariat général pour l'investissement</a:t>
            </a:r>
            <a:endParaRPr/>
          </a:p>
        </p:txBody>
      </p:sp>
      <p:sp>
        <p:nvSpPr>
          <p:cNvPr id="430" name="Google Shape;430;p69"/>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lnSpc>
                <a:spcPct val="100000"/>
              </a:lnSpc>
              <a:spcBef>
                <a:spcPts val="0"/>
              </a:spcBef>
              <a:spcAft>
                <a:spcPts val="0"/>
              </a:spcAft>
              <a:buSzPts val="100"/>
              <a:buNone/>
            </a:pPr>
            <a:fld id="{00000000-1234-1234-1234-123412341234}" type="slidenum">
              <a:rPr lang="fr-FR"/>
              <a:t>31</a:t>
            </a:fld>
            <a:endParaRPr/>
          </a:p>
        </p:txBody>
      </p:sp>
      <p:pic>
        <p:nvPicPr>
          <p:cNvPr id="431" name="Google Shape;431;p69"/>
          <p:cNvPicPr preferRelativeResize="0"/>
          <p:nvPr/>
        </p:nvPicPr>
        <p:blipFill rotWithShape="1">
          <a:blip r:embed="rId3">
            <a:alphaModFix/>
          </a:blip>
          <a:srcRect/>
          <a:stretch/>
        </p:blipFill>
        <p:spPr>
          <a:xfrm>
            <a:off x="6732240" y="4531452"/>
            <a:ext cx="531335" cy="514443"/>
          </a:xfrm>
          <a:prstGeom prst="rect">
            <a:avLst/>
          </a:prstGeom>
          <a:noFill/>
          <a:ln>
            <a:noFill/>
          </a:ln>
        </p:spPr>
      </p:pic>
      <p:pic>
        <p:nvPicPr>
          <p:cNvPr id="432" name="Google Shape;432;p69"/>
          <p:cNvPicPr preferRelativeResize="0"/>
          <p:nvPr/>
        </p:nvPicPr>
        <p:blipFill rotWithShape="1">
          <a:blip r:embed="rId4">
            <a:alphaModFix/>
          </a:blip>
          <a:srcRect/>
          <a:stretch/>
        </p:blipFill>
        <p:spPr>
          <a:xfrm>
            <a:off x="7524328" y="4434654"/>
            <a:ext cx="720080" cy="685049"/>
          </a:xfrm>
          <a:prstGeom prst="ellipse">
            <a:avLst/>
          </a:prstGeom>
          <a:noFill/>
          <a:ln>
            <a:noFill/>
          </a:ln>
        </p:spPr>
      </p:pic>
      <p:pic>
        <p:nvPicPr>
          <p:cNvPr id="433" name="Google Shape;433;p69"/>
          <p:cNvPicPr preferRelativeResize="0"/>
          <p:nvPr/>
        </p:nvPicPr>
        <p:blipFill rotWithShape="1">
          <a:blip r:embed="rId5">
            <a:alphaModFix/>
          </a:blip>
          <a:srcRect/>
          <a:stretch/>
        </p:blipFill>
        <p:spPr>
          <a:xfrm>
            <a:off x="6084168" y="682510"/>
            <a:ext cx="1089806" cy="321491"/>
          </a:xfrm>
          <a:prstGeom prst="rect">
            <a:avLst/>
          </a:prstGeom>
          <a:noFill/>
          <a:ln>
            <a:noFill/>
          </a:ln>
        </p:spPr>
      </p:pic>
      <p:pic>
        <p:nvPicPr>
          <p:cNvPr id="434" name="Google Shape;434;p69"/>
          <p:cNvPicPr preferRelativeResize="0"/>
          <p:nvPr/>
        </p:nvPicPr>
        <p:blipFill rotWithShape="1">
          <a:blip r:embed="rId6">
            <a:alphaModFix/>
          </a:blip>
          <a:srcRect/>
          <a:stretch/>
        </p:blipFill>
        <p:spPr>
          <a:xfrm>
            <a:off x="1491833" y="273706"/>
            <a:ext cx="856510" cy="371909"/>
          </a:xfrm>
          <a:prstGeom prst="rect">
            <a:avLst/>
          </a:prstGeom>
          <a:noFill/>
          <a:ln>
            <a:noFill/>
          </a:ln>
        </p:spPr>
      </p:pic>
      <p:pic>
        <p:nvPicPr>
          <p:cNvPr id="435" name="Google Shape;435;p69"/>
          <p:cNvPicPr preferRelativeResize="0"/>
          <p:nvPr/>
        </p:nvPicPr>
        <p:blipFill rotWithShape="1">
          <a:blip r:embed="rId7">
            <a:alphaModFix/>
          </a:blip>
          <a:srcRect/>
          <a:stretch/>
        </p:blipFill>
        <p:spPr>
          <a:xfrm>
            <a:off x="2673405" y="357260"/>
            <a:ext cx="449209" cy="118293"/>
          </a:xfrm>
          <a:prstGeom prst="rect">
            <a:avLst/>
          </a:prstGeom>
          <a:noFill/>
          <a:ln>
            <a:noFill/>
          </a:ln>
        </p:spPr>
      </p:pic>
      <p:pic>
        <p:nvPicPr>
          <p:cNvPr id="436" name="Google Shape;436;p69"/>
          <p:cNvPicPr preferRelativeResize="0"/>
          <p:nvPr/>
        </p:nvPicPr>
        <p:blipFill rotWithShape="1">
          <a:blip r:embed="rId8">
            <a:alphaModFix/>
          </a:blip>
          <a:srcRect/>
          <a:stretch/>
        </p:blipFill>
        <p:spPr>
          <a:xfrm>
            <a:off x="2616167" y="123613"/>
            <a:ext cx="563686" cy="188055"/>
          </a:xfrm>
          <a:prstGeom prst="rect">
            <a:avLst/>
          </a:prstGeom>
          <a:noFill/>
          <a:ln>
            <a:noFill/>
          </a:ln>
        </p:spPr>
      </p:pic>
      <p:pic>
        <p:nvPicPr>
          <p:cNvPr id="437" name="Google Shape;437;p69"/>
          <p:cNvPicPr preferRelativeResize="0"/>
          <p:nvPr/>
        </p:nvPicPr>
        <p:blipFill rotWithShape="1">
          <a:blip r:embed="rId9">
            <a:alphaModFix/>
          </a:blip>
          <a:srcRect/>
          <a:stretch/>
        </p:blipFill>
        <p:spPr>
          <a:xfrm>
            <a:off x="2699792" y="570497"/>
            <a:ext cx="453238" cy="2266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title"/>
          </p:nvPr>
        </p:nvSpPr>
        <p:spPr>
          <a:xfrm>
            <a:off x="1776790" y="2517365"/>
            <a:ext cx="7007210" cy="754053"/>
          </a:xfrm>
          <a:prstGeom prst="rect">
            <a:avLst/>
          </a:prstGeom>
          <a:noFill/>
          <a:ln w="9525" cap="flat" cmpd="sng">
            <a:solidFill>
              <a:schemeClr val="lt1"/>
            </a:solidFill>
            <a:prstDash val="solid"/>
            <a:round/>
            <a:headEnd type="none" w="sm" len="sm"/>
            <a:tailEnd type="none" w="sm" len="sm"/>
          </a:ln>
        </p:spPr>
        <p:txBody>
          <a:bodyPr spcFirstLastPara="1" wrap="square" lIns="468000" tIns="0" rIns="0" bIns="0" anchor="ctr" anchorCtr="0">
            <a:spAutoFit/>
          </a:bodyPr>
          <a:lstStyle/>
          <a:p>
            <a:pPr>
              <a:buSzPts val="2400"/>
            </a:pPr>
            <a:r>
              <a:rPr lang="fr-FR" sz="2400" dirty="0"/>
              <a:t>Appel à projets 2024 du PEPR MIE</a:t>
            </a:r>
            <a:br>
              <a:rPr lang="fr-FR" dirty="0"/>
            </a:br>
            <a:endParaRPr dirty="0"/>
          </a:p>
        </p:txBody>
      </p:sp>
      <p:sp>
        <p:nvSpPr>
          <p:cNvPr id="147" name="Google Shape;147;p1"/>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fr-FR" dirty="0"/>
              <a:t>15/03/2023</a:t>
            </a:r>
            <a:endParaRPr dirty="0"/>
          </a:p>
        </p:txBody>
      </p:sp>
      <p:sp>
        <p:nvSpPr>
          <p:cNvPr id="148" name="Google Shape;148;p1"/>
          <p:cNvSpPr txBox="1">
            <a:spLocks noGrp="1"/>
          </p:cNvSpPr>
          <p:nvPr>
            <p:ph type="ftr" idx="11"/>
          </p:nvPr>
        </p:nvSpPr>
        <p:spPr>
          <a:xfrm>
            <a:off x="1584000" y="205849"/>
            <a:ext cx="720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r-FR" dirty="0"/>
              <a:t>Secrétariat général pour l'investissement</a:t>
            </a:r>
            <a:endParaRPr dirty="0"/>
          </a:p>
        </p:txBody>
      </p:sp>
      <p:sp>
        <p:nvSpPr>
          <p:cNvPr id="149" name="Google Shape;149;p1"/>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32</a:t>
            </a:fld>
            <a:endParaRPr dirty="0"/>
          </a:p>
        </p:txBody>
      </p:sp>
      <p:sp>
        <p:nvSpPr>
          <p:cNvPr id="3" name="Text Placeholder 2">
            <a:extLst>
              <a:ext uri="{FF2B5EF4-FFF2-40B4-BE49-F238E27FC236}">
                <a16:creationId xmlns:a16="http://schemas.microsoft.com/office/drawing/2014/main" id="{C3F18D10-ED8E-828D-481B-52858B92FCCA}"/>
              </a:ext>
            </a:extLst>
          </p:cNvPr>
          <p:cNvSpPr>
            <a:spLocks noGrp="1"/>
          </p:cNvSpPr>
          <p:nvPr>
            <p:ph type="body" idx="1"/>
          </p:nvPr>
        </p:nvSpPr>
        <p:spPr/>
        <p:txBody>
          <a:bodyPr/>
          <a:lstStyle/>
          <a:p>
            <a:r>
              <a:rPr lang="fr-FR" sz="1800" dirty="0"/>
              <a:t>Claire Madelaine</a:t>
            </a:r>
          </a:p>
          <a:p>
            <a:r>
              <a:rPr lang="fr-FR" i="1" dirty="0"/>
              <a:t>Responsable Département Soutiens Structurants à la Recherche</a:t>
            </a:r>
          </a:p>
          <a:p>
            <a:endParaRPr lang="fr-FR" i="1" dirty="0"/>
          </a:p>
          <a:p>
            <a:r>
              <a:rPr lang="fr-FR" b="1" dirty="0"/>
              <a:t>ANRS Maladies Infectieuses Emergentes</a:t>
            </a:r>
            <a:endParaRPr lang="en-FR" b="1" dirty="0"/>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144" y="385849"/>
            <a:ext cx="936104" cy="4064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sz="3600" dirty="0"/>
              <a:t>Programme et Equipements Prioritaires de Recherche - Maladies Infectieuses Emergentes</a:t>
            </a:r>
            <a:br>
              <a:rPr lang="fr-FR" sz="3600" dirty="0"/>
            </a:b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33</a:t>
            </a:fld>
            <a:endParaRPr lang="fr-FR" dirty="0"/>
          </a:p>
        </p:txBody>
      </p:sp>
    </p:spTree>
    <p:extLst>
      <p:ext uri="{BB962C8B-B14F-4D97-AF65-F5344CB8AC3E}">
        <p14:creationId xmlns:p14="http://schemas.microsoft.com/office/powerpoint/2010/main" val="166563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PEPR MIE </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34</a:t>
            </a:fld>
            <a:endParaRPr lang="fr-FR" dirty="0"/>
          </a:p>
        </p:txBody>
      </p:sp>
      <p:sp>
        <p:nvSpPr>
          <p:cNvPr id="10" name="Espace réservé du pied de page 9"/>
          <p:cNvSpPr>
            <a:spLocks noGrp="1"/>
          </p:cNvSpPr>
          <p:nvPr>
            <p:ph type="ftr" idx="11"/>
          </p:nvPr>
        </p:nvSpPr>
        <p:spPr/>
        <p:txBody>
          <a:bodyPr/>
          <a:lstStyle/>
          <a:p>
            <a:endParaRPr lang="fr-FR" dirty="0"/>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
        <p:nvSpPr>
          <p:cNvPr id="16" name="ZoneTexte 15"/>
          <p:cNvSpPr txBox="1"/>
          <p:nvPr/>
        </p:nvSpPr>
        <p:spPr>
          <a:xfrm>
            <a:off x="241552" y="1211841"/>
            <a:ext cx="8683787" cy="523220"/>
          </a:xfrm>
          <a:prstGeom prst="rect">
            <a:avLst/>
          </a:prstGeom>
          <a:noFill/>
        </p:spPr>
        <p:txBody>
          <a:bodyPr wrap="none" rtlCol="0">
            <a:spAutoFit/>
          </a:bodyPr>
          <a:lstStyle/>
          <a:p>
            <a:r>
              <a:rPr lang="fr-FR" i="1" dirty="0">
                <a:solidFill>
                  <a:schemeClr val="bg1">
                    <a:lumMod val="50000"/>
                  </a:schemeClr>
                </a:solidFill>
              </a:rPr>
              <a:t>Mesure 2 de la Stratégie Nationale d’Accélération «Maladies Infectieuses Emergentes et Menaces NRBC »</a:t>
            </a:r>
            <a:endParaRPr lang="fr-FR" u="sng" dirty="0">
              <a:solidFill>
                <a:schemeClr val="bg1">
                  <a:lumMod val="50000"/>
                </a:schemeClr>
              </a:solidFill>
            </a:endParaRPr>
          </a:p>
          <a:p>
            <a:endParaRPr lang="fr-FR" dirty="0">
              <a:solidFill>
                <a:schemeClr val="bg1">
                  <a:lumMod val="50000"/>
                </a:schemeClr>
              </a:solidFill>
            </a:endParaRPr>
          </a:p>
        </p:txBody>
      </p:sp>
      <p:sp>
        <p:nvSpPr>
          <p:cNvPr id="17" name="ZoneTexte 16"/>
          <p:cNvSpPr txBox="1"/>
          <p:nvPr/>
        </p:nvSpPr>
        <p:spPr>
          <a:xfrm>
            <a:off x="764068" y="1634143"/>
            <a:ext cx="7638753" cy="2908489"/>
          </a:xfrm>
          <a:prstGeom prst="rect">
            <a:avLst/>
          </a:prstGeom>
          <a:noFill/>
        </p:spPr>
        <p:txBody>
          <a:bodyPr wrap="square" rtlCol="0">
            <a:spAutoFit/>
          </a:bodyPr>
          <a:lstStyle/>
          <a:p>
            <a:pPr algn="just">
              <a:lnSpc>
                <a:spcPct val="150000"/>
              </a:lnSpc>
              <a:buClr>
                <a:srgbClr val="C00000"/>
              </a:buClr>
            </a:pPr>
            <a:r>
              <a:rPr lang="fr-FR" sz="1200" b="1" dirty="0">
                <a:solidFill>
                  <a:srgbClr val="C00000"/>
                </a:solidFill>
              </a:rPr>
              <a:t>Objectif </a:t>
            </a:r>
            <a:endParaRPr lang="fr-FR" sz="1200" b="1" dirty="0">
              <a:solidFill>
                <a:srgbClr val="211D1E"/>
              </a:solidFill>
            </a:endParaRPr>
          </a:p>
          <a:p>
            <a:pPr marL="342900" indent="-342900" algn="just">
              <a:lnSpc>
                <a:spcPct val="150000"/>
              </a:lnSpc>
              <a:buClr>
                <a:srgbClr val="C00000"/>
              </a:buClr>
              <a:buFont typeface="+mj-lt"/>
              <a:buAutoNum type="arabicPeriod"/>
            </a:pPr>
            <a:r>
              <a:rPr lang="fr-FR" sz="1200" dirty="0">
                <a:solidFill>
                  <a:srgbClr val="211D1E"/>
                </a:solidFill>
              </a:rPr>
              <a:t>Prévenir et contrôler efficacement les maladies infectieuses émergentes et ré-émergentes au niveau </a:t>
            </a:r>
          </a:p>
          <a:p>
            <a:pPr algn="just">
              <a:lnSpc>
                <a:spcPct val="150000"/>
              </a:lnSpc>
              <a:buClr>
                <a:srgbClr val="C00000"/>
              </a:buClr>
            </a:pPr>
            <a:r>
              <a:rPr lang="fr-FR" sz="1200" dirty="0">
                <a:solidFill>
                  <a:srgbClr val="211D1E"/>
                </a:solidFill>
              </a:rPr>
              <a:t>individuel et collectif et permettre une meilleure préparation au risque d'épidémie et/ou de crise sanitaire</a:t>
            </a:r>
          </a:p>
          <a:p>
            <a:pPr algn="just">
              <a:lnSpc>
                <a:spcPct val="150000"/>
              </a:lnSpc>
              <a:buClr>
                <a:srgbClr val="C00000"/>
              </a:buClr>
            </a:pPr>
            <a:endParaRPr lang="fr-FR" sz="700" dirty="0">
              <a:solidFill>
                <a:srgbClr val="211D1E"/>
              </a:solidFill>
            </a:endParaRPr>
          </a:p>
          <a:p>
            <a:pPr marL="742950" lvl="1" indent="-285750">
              <a:spcAft>
                <a:spcPts val="300"/>
              </a:spcAft>
              <a:buFont typeface="Arial" panose="020B0604020202020204" pitchFamily="34" charset="0"/>
              <a:buChar char="•"/>
            </a:pPr>
            <a:r>
              <a:rPr lang="fr-FR" sz="1100" dirty="0"/>
              <a:t>Approche interdisciplinaire et multi-institutionnelle</a:t>
            </a:r>
          </a:p>
          <a:p>
            <a:pPr marL="742950" lvl="1" indent="-285750">
              <a:buFont typeface="Arial" panose="020B0604020202020204" pitchFamily="34" charset="0"/>
              <a:buChar char="•"/>
            </a:pPr>
            <a:r>
              <a:rPr lang="fr-FR" sz="1100" dirty="0"/>
              <a:t>Interdépendance des santés animale, humaine et des écosystèmes</a:t>
            </a:r>
          </a:p>
          <a:p>
            <a:pPr marL="457200" lvl="1"/>
            <a:endParaRPr lang="fr-FR" sz="700" dirty="0">
              <a:solidFill>
                <a:srgbClr val="211D1E"/>
              </a:solidFill>
            </a:endParaRPr>
          </a:p>
          <a:p>
            <a:pPr marL="342900" indent="-342900" algn="just">
              <a:lnSpc>
                <a:spcPct val="150000"/>
              </a:lnSpc>
              <a:buClr>
                <a:srgbClr val="C00000"/>
              </a:buClr>
              <a:buFont typeface="+mj-lt"/>
              <a:buAutoNum type="arabicPeriod" startAt="2"/>
            </a:pPr>
            <a:r>
              <a:rPr lang="fr-FR" sz="1200" dirty="0"/>
              <a:t>Fluidifier les collaborations entre les différents acteurs, renforcer la structuration des actions collectives </a:t>
            </a:r>
            <a:endParaRPr lang="fr-FR" sz="1200" b="1" dirty="0">
              <a:solidFill>
                <a:srgbClr val="211D1E"/>
              </a:solidFill>
            </a:endParaRPr>
          </a:p>
          <a:p>
            <a:pPr algn="just">
              <a:lnSpc>
                <a:spcPct val="150000"/>
              </a:lnSpc>
              <a:buClr>
                <a:srgbClr val="C00000"/>
              </a:buClr>
            </a:pPr>
            <a:endParaRPr lang="fr-FR" sz="700" b="1" dirty="0">
              <a:solidFill>
                <a:srgbClr val="C00000"/>
              </a:solidFill>
            </a:endParaRPr>
          </a:p>
          <a:p>
            <a:pPr algn="just">
              <a:lnSpc>
                <a:spcPct val="150000"/>
              </a:lnSpc>
              <a:buClr>
                <a:srgbClr val="C00000"/>
              </a:buClr>
            </a:pPr>
            <a:r>
              <a:rPr lang="fr-FR" sz="1200" b="1" dirty="0">
                <a:solidFill>
                  <a:srgbClr val="C00000"/>
                </a:solidFill>
              </a:rPr>
              <a:t>Budget :</a:t>
            </a:r>
            <a:r>
              <a:rPr lang="fr-FR" sz="1200" dirty="0">
                <a:solidFill>
                  <a:srgbClr val="211D1E"/>
                </a:solidFill>
              </a:rPr>
              <a:t> 80 Millions d’euros sur 5 ans</a:t>
            </a:r>
          </a:p>
          <a:p>
            <a:pPr>
              <a:lnSpc>
                <a:spcPct val="150000"/>
              </a:lnSpc>
            </a:pPr>
            <a:endParaRPr lang="fr-FR" sz="700" b="1" dirty="0">
              <a:solidFill>
                <a:srgbClr val="C00000"/>
              </a:solidFill>
            </a:endParaRPr>
          </a:p>
          <a:p>
            <a:pPr>
              <a:lnSpc>
                <a:spcPct val="150000"/>
              </a:lnSpc>
            </a:pPr>
            <a:r>
              <a:rPr lang="fr-FR" sz="1200" b="1" dirty="0">
                <a:solidFill>
                  <a:srgbClr val="C00000"/>
                </a:solidFill>
              </a:rPr>
              <a:t>Pilotage :</a:t>
            </a:r>
            <a:r>
              <a:rPr lang="fr-FR" sz="1200" dirty="0">
                <a:solidFill>
                  <a:srgbClr val="211D1E"/>
                </a:solidFill>
              </a:rPr>
              <a:t> Inserm/ANRS MIE   	</a:t>
            </a:r>
            <a:r>
              <a:rPr lang="fr-FR" sz="1200" b="1" dirty="0">
                <a:solidFill>
                  <a:srgbClr val="C00000"/>
                </a:solidFill>
              </a:rPr>
              <a:t>Operateur: </a:t>
            </a:r>
            <a:r>
              <a:rPr lang="fr-FR" sz="1200" dirty="0">
                <a:solidFill>
                  <a:srgbClr val="211D1E"/>
                </a:solidFill>
              </a:rPr>
              <a:t>ANRS MIE</a:t>
            </a:r>
          </a:p>
          <a:p>
            <a:endParaRPr lang="fr-FR" sz="1200" dirty="0"/>
          </a:p>
        </p:txBody>
      </p:sp>
      <p:sp>
        <p:nvSpPr>
          <p:cNvPr id="18" name="Espace réservé du pied de page 17"/>
          <p:cNvSpPr>
            <a:spLocks noGrp="1"/>
          </p:cNvSpPr>
          <p:nvPr>
            <p:ph type="ftr" idx="11"/>
          </p:nvPr>
        </p:nvSpPr>
        <p:spPr/>
        <p:txBody>
          <a:bodyPr/>
          <a:lstStyle/>
          <a:p>
            <a:endParaRPr lang="fr-FR" dirty="0"/>
          </a:p>
        </p:txBody>
      </p:sp>
    </p:spTree>
    <p:extLst>
      <p:ext uri="{BB962C8B-B14F-4D97-AF65-F5344CB8AC3E}">
        <p14:creationId xmlns:p14="http://schemas.microsoft.com/office/powerpoint/2010/main" val="2480023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PEPR MIE </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35</a:t>
            </a:fld>
            <a:endParaRPr lang="fr-FR" dirty="0"/>
          </a:p>
        </p:txBody>
      </p:sp>
      <p:sp>
        <p:nvSpPr>
          <p:cNvPr id="10" name="Espace réservé du pied de page 9"/>
          <p:cNvSpPr>
            <a:spLocks noGrp="1"/>
          </p:cNvSpPr>
          <p:nvPr>
            <p:ph type="ftr" idx="11"/>
          </p:nvPr>
        </p:nvSpPr>
        <p:spPr/>
        <p:txBody>
          <a:bodyPr/>
          <a:lstStyle/>
          <a:p>
            <a:endParaRPr lang="fr-FR" dirty="0"/>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
        <p:nvSpPr>
          <p:cNvPr id="16" name="ZoneTexte 15"/>
          <p:cNvSpPr txBox="1"/>
          <p:nvPr/>
        </p:nvSpPr>
        <p:spPr>
          <a:xfrm>
            <a:off x="241552" y="1211841"/>
            <a:ext cx="2194832" cy="523220"/>
          </a:xfrm>
          <a:prstGeom prst="rect">
            <a:avLst/>
          </a:prstGeom>
          <a:noFill/>
        </p:spPr>
        <p:txBody>
          <a:bodyPr wrap="none" rtlCol="0">
            <a:spAutoFit/>
          </a:bodyPr>
          <a:lstStyle/>
          <a:p>
            <a:r>
              <a:rPr lang="fr-FR" i="1" dirty="0">
                <a:solidFill>
                  <a:schemeClr val="bg1">
                    <a:lumMod val="50000"/>
                  </a:schemeClr>
                </a:solidFill>
              </a:rPr>
              <a:t>Organisation scientifique </a:t>
            </a:r>
            <a:endParaRPr lang="fr-FR" u="sng" dirty="0">
              <a:solidFill>
                <a:schemeClr val="bg1">
                  <a:lumMod val="50000"/>
                </a:schemeClr>
              </a:solidFill>
            </a:endParaRPr>
          </a:p>
          <a:p>
            <a:endParaRPr lang="fr-FR" dirty="0">
              <a:solidFill>
                <a:schemeClr val="bg1">
                  <a:lumMod val="50000"/>
                </a:schemeClr>
              </a:solidFill>
            </a:endParaRPr>
          </a:p>
        </p:txBody>
      </p:sp>
      <p:sp>
        <p:nvSpPr>
          <p:cNvPr id="18" name="Espace réservé du pied de page 17"/>
          <p:cNvSpPr>
            <a:spLocks noGrp="1"/>
          </p:cNvSpPr>
          <p:nvPr>
            <p:ph type="ftr" idx="11"/>
          </p:nvPr>
        </p:nvSpPr>
        <p:spPr/>
        <p:txBody>
          <a:bodyPr/>
          <a:lstStyle/>
          <a:p>
            <a:endParaRPr lang="fr-FR" dirty="0"/>
          </a:p>
        </p:txBody>
      </p:sp>
      <p:grpSp>
        <p:nvGrpSpPr>
          <p:cNvPr id="4" name="Groupe 3"/>
          <p:cNvGrpSpPr/>
          <p:nvPr/>
        </p:nvGrpSpPr>
        <p:grpSpPr>
          <a:xfrm>
            <a:off x="2498035" y="967408"/>
            <a:ext cx="6096001" cy="3869635"/>
            <a:chOff x="1110749" y="1581953"/>
            <a:chExt cx="6673133" cy="4242163"/>
          </a:xfrm>
        </p:grpSpPr>
        <p:pic>
          <p:nvPicPr>
            <p:cNvPr id="9" name="Image 8"/>
            <p:cNvPicPr>
              <a:picLocks noChangeAspect="1"/>
            </p:cNvPicPr>
            <p:nvPr/>
          </p:nvPicPr>
          <p:blipFill>
            <a:blip r:embed="rId3"/>
            <a:stretch>
              <a:fillRect/>
            </a:stretch>
          </p:blipFill>
          <p:spPr>
            <a:xfrm>
              <a:off x="1110749" y="1581953"/>
              <a:ext cx="6673133" cy="4242163"/>
            </a:xfrm>
            <a:prstGeom prst="rect">
              <a:avLst/>
            </a:prstGeom>
            <a:solidFill>
              <a:srgbClr val="607896"/>
            </a:solidFill>
            <a:ln>
              <a:solidFill>
                <a:srgbClr val="F4FCFB"/>
              </a:solidFill>
            </a:ln>
          </p:spPr>
        </p:pic>
        <p:sp>
          <p:nvSpPr>
            <p:cNvPr id="11" name="ZoneTexte 10"/>
            <p:cNvSpPr txBox="1"/>
            <p:nvPr/>
          </p:nvSpPr>
          <p:spPr>
            <a:xfrm>
              <a:off x="6068809" y="2840561"/>
              <a:ext cx="812807" cy="337407"/>
            </a:xfrm>
            <a:prstGeom prst="rect">
              <a:avLst/>
            </a:prstGeom>
            <a:noFill/>
          </p:spPr>
          <p:txBody>
            <a:bodyPr wrap="none" rtlCol="0">
              <a:spAutoFit/>
            </a:bodyPr>
            <a:lstStyle/>
            <a:p>
              <a:r>
                <a:rPr lang="fr-FR" dirty="0">
                  <a:solidFill>
                    <a:srgbClr val="C00000"/>
                  </a:solidFill>
                </a:rPr>
                <a:t>Volet 2</a:t>
              </a:r>
            </a:p>
          </p:txBody>
        </p:sp>
        <p:sp>
          <p:nvSpPr>
            <p:cNvPr id="12" name="ZoneTexte 11"/>
            <p:cNvSpPr txBox="1"/>
            <p:nvPr/>
          </p:nvSpPr>
          <p:spPr>
            <a:xfrm>
              <a:off x="1385439" y="2280784"/>
              <a:ext cx="812807" cy="337407"/>
            </a:xfrm>
            <a:prstGeom prst="rect">
              <a:avLst/>
            </a:prstGeom>
            <a:noFill/>
          </p:spPr>
          <p:txBody>
            <a:bodyPr wrap="none" rtlCol="0">
              <a:spAutoFit/>
            </a:bodyPr>
            <a:lstStyle/>
            <a:p>
              <a:r>
                <a:rPr lang="fr-FR" dirty="0">
                  <a:solidFill>
                    <a:srgbClr val="C00000"/>
                  </a:solidFill>
                </a:rPr>
                <a:t>Volet 1</a:t>
              </a:r>
            </a:p>
          </p:txBody>
        </p:sp>
        <p:sp>
          <p:nvSpPr>
            <p:cNvPr id="14" name="ZoneTexte 13"/>
            <p:cNvSpPr txBox="1"/>
            <p:nvPr/>
          </p:nvSpPr>
          <p:spPr>
            <a:xfrm>
              <a:off x="6783624" y="4865722"/>
              <a:ext cx="812807" cy="337407"/>
            </a:xfrm>
            <a:prstGeom prst="rect">
              <a:avLst/>
            </a:prstGeom>
            <a:noFill/>
          </p:spPr>
          <p:txBody>
            <a:bodyPr wrap="none" rtlCol="0">
              <a:spAutoFit/>
            </a:bodyPr>
            <a:lstStyle/>
            <a:p>
              <a:r>
                <a:rPr lang="fr-FR" dirty="0">
                  <a:solidFill>
                    <a:srgbClr val="C00000"/>
                  </a:solidFill>
                </a:rPr>
                <a:t>Volet 3</a:t>
              </a:r>
            </a:p>
          </p:txBody>
        </p:sp>
      </p:grpSp>
      <p:pic>
        <p:nvPicPr>
          <p:cNvPr id="15" name="Picture 14">
            <a:extLst>
              <a:ext uri="{FF2B5EF4-FFF2-40B4-BE49-F238E27FC236}">
                <a16:creationId xmlns:a16="http://schemas.microsoft.com/office/drawing/2014/main" id="{1F0831AE-E108-C64E-A12B-4EE775D27BD1}"/>
              </a:ext>
            </a:extLst>
          </p:cNvPr>
          <p:cNvPicPr>
            <a:picLocks noChangeAspect="1"/>
          </p:cNvPicPr>
          <p:nvPr/>
        </p:nvPicPr>
        <p:blipFill>
          <a:blip r:embed="rId4"/>
          <a:stretch>
            <a:fillRect/>
          </a:stretch>
        </p:blipFill>
        <p:spPr>
          <a:xfrm>
            <a:off x="501405" y="1912648"/>
            <a:ext cx="1570967" cy="1521023"/>
          </a:xfrm>
          <a:prstGeom prst="rect">
            <a:avLst/>
          </a:prstGeom>
        </p:spPr>
      </p:pic>
    </p:spTree>
    <p:extLst>
      <p:ext uri="{BB962C8B-B14F-4D97-AF65-F5344CB8AC3E}">
        <p14:creationId xmlns:p14="http://schemas.microsoft.com/office/powerpoint/2010/main" val="257349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PEPR MIE </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36</a:t>
            </a:fld>
            <a:endParaRPr lang="fr-FR" dirty="0"/>
          </a:p>
        </p:txBody>
      </p:sp>
      <p:sp>
        <p:nvSpPr>
          <p:cNvPr id="10" name="Espace réservé du pied de page 9"/>
          <p:cNvSpPr>
            <a:spLocks noGrp="1"/>
          </p:cNvSpPr>
          <p:nvPr>
            <p:ph type="ftr" idx="11"/>
          </p:nvPr>
        </p:nvSpPr>
        <p:spPr/>
        <p:txBody>
          <a:bodyPr/>
          <a:lstStyle/>
          <a:p>
            <a:endParaRPr lang="fr-FR" dirty="0"/>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
        <p:nvSpPr>
          <p:cNvPr id="16" name="ZoneTexte 15"/>
          <p:cNvSpPr txBox="1"/>
          <p:nvPr/>
        </p:nvSpPr>
        <p:spPr>
          <a:xfrm>
            <a:off x="241552" y="1211841"/>
            <a:ext cx="1547218" cy="523220"/>
          </a:xfrm>
          <a:prstGeom prst="rect">
            <a:avLst/>
          </a:prstGeom>
          <a:noFill/>
        </p:spPr>
        <p:txBody>
          <a:bodyPr wrap="none" rtlCol="0">
            <a:spAutoFit/>
          </a:bodyPr>
          <a:lstStyle/>
          <a:p>
            <a:r>
              <a:rPr lang="fr-FR" i="1" dirty="0">
                <a:solidFill>
                  <a:schemeClr val="bg1">
                    <a:lumMod val="50000"/>
                  </a:schemeClr>
                </a:solidFill>
              </a:rPr>
              <a:t>Impacts attendus</a:t>
            </a:r>
            <a:endParaRPr lang="fr-FR" u="sng" dirty="0">
              <a:solidFill>
                <a:schemeClr val="bg1">
                  <a:lumMod val="50000"/>
                </a:schemeClr>
              </a:solidFill>
            </a:endParaRPr>
          </a:p>
          <a:p>
            <a:endParaRPr lang="fr-FR" dirty="0">
              <a:solidFill>
                <a:schemeClr val="bg1">
                  <a:lumMod val="50000"/>
                </a:schemeClr>
              </a:solidFill>
            </a:endParaRPr>
          </a:p>
        </p:txBody>
      </p:sp>
      <p:sp>
        <p:nvSpPr>
          <p:cNvPr id="18" name="Espace réservé du pied de page 17"/>
          <p:cNvSpPr>
            <a:spLocks noGrp="1"/>
          </p:cNvSpPr>
          <p:nvPr>
            <p:ph type="ftr" idx="11"/>
          </p:nvPr>
        </p:nvSpPr>
        <p:spPr/>
        <p:txBody>
          <a:bodyPr/>
          <a:lstStyle/>
          <a:p>
            <a:endParaRPr lang="fr-FR" dirty="0"/>
          </a:p>
        </p:txBody>
      </p:sp>
      <p:pic>
        <p:nvPicPr>
          <p:cNvPr id="17" name="Image 16"/>
          <p:cNvPicPr>
            <a:picLocks noChangeAspect="1"/>
          </p:cNvPicPr>
          <p:nvPr/>
        </p:nvPicPr>
        <p:blipFill rotWithShape="1">
          <a:blip r:embed="rId3"/>
          <a:srcRect t="22521"/>
          <a:stretch/>
        </p:blipFill>
        <p:spPr>
          <a:xfrm>
            <a:off x="504777" y="1582488"/>
            <a:ext cx="8494242" cy="2691349"/>
          </a:xfrm>
          <a:prstGeom prst="rect">
            <a:avLst/>
          </a:prstGeom>
        </p:spPr>
      </p:pic>
    </p:spTree>
    <p:extLst>
      <p:ext uri="{BB962C8B-B14F-4D97-AF65-F5344CB8AC3E}">
        <p14:creationId xmlns:p14="http://schemas.microsoft.com/office/powerpoint/2010/main" val="46817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t>Bilan de l’Appel à Projets 2023 du PEPR MIE</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37</a:t>
            </a:fld>
            <a:endParaRPr lang="fr-FR" dirty="0"/>
          </a:p>
        </p:txBody>
      </p:sp>
    </p:spTree>
    <p:extLst>
      <p:ext uri="{BB962C8B-B14F-4D97-AF65-F5344CB8AC3E}">
        <p14:creationId xmlns:p14="http://schemas.microsoft.com/office/powerpoint/2010/main" val="9543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a:xfrm>
            <a:off x="8297009" y="4605496"/>
            <a:ext cx="467584" cy="270000"/>
          </a:xfrm>
        </p:spPr>
        <p:txBody>
          <a:bodyPr/>
          <a:lstStyle/>
          <a:p>
            <a:pPr marL="0" lvl="0" indent="0" algn="r" rtl="0">
              <a:spcBef>
                <a:spcPts val="0"/>
              </a:spcBef>
              <a:spcAft>
                <a:spcPts val="0"/>
              </a:spcAft>
              <a:buNone/>
            </a:pPr>
            <a:fld id="{00000000-1234-1234-1234-123412341234}" type="slidenum">
              <a:rPr lang="fr-FR" smtClean="0"/>
              <a:t>38</a:t>
            </a:fld>
            <a:endParaRPr lang="fr-FR" dirty="0"/>
          </a:p>
        </p:txBody>
      </p:sp>
      <p:sp>
        <p:nvSpPr>
          <p:cNvPr id="6" name="Rectangle 5"/>
          <p:cNvSpPr/>
          <p:nvPr/>
        </p:nvSpPr>
        <p:spPr>
          <a:xfrm>
            <a:off x="4358639" y="224911"/>
            <a:ext cx="4352197" cy="2318096"/>
          </a:xfrm>
          <a:prstGeom prst="rect">
            <a:avLst/>
          </a:prstGeom>
          <a:solidFill>
            <a:srgbClr val="F4FC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rgbClr val="339966"/>
              </a:solidFill>
            </a:endParaRPr>
          </a:p>
          <a:p>
            <a:r>
              <a:rPr lang="fr-FR" sz="1100" b="1" dirty="0">
                <a:solidFill>
                  <a:schemeClr val="tx1"/>
                </a:solidFill>
              </a:rPr>
              <a:t>Volet 2 : Organiser et développer de nouveaux traitements, vaccins et autres outils de prévention, diagnostics et outils de surveillance pour les MIE</a:t>
            </a:r>
          </a:p>
          <a:p>
            <a:endParaRPr lang="fr-FR" sz="1100" dirty="0">
              <a:solidFill>
                <a:srgbClr val="339966"/>
              </a:solidFill>
            </a:endParaRPr>
          </a:p>
          <a:p>
            <a:pPr>
              <a:spcBef>
                <a:spcPts val="400"/>
              </a:spcBef>
              <a:spcAft>
                <a:spcPts val="600"/>
              </a:spcAft>
            </a:pPr>
            <a:r>
              <a:rPr lang="fr-FR" sz="1100" i="1" dirty="0">
                <a:solidFill>
                  <a:schemeClr val="tx1"/>
                </a:solidFill>
              </a:rPr>
              <a:t>Axe 1 : Traitements </a:t>
            </a:r>
          </a:p>
          <a:p>
            <a:pPr>
              <a:spcBef>
                <a:spcPts val="400"/>
              </a:spcBef>
              <a:spcAft>
                <a:spcPts val="600"/>
              </a:spcAft>
            </a:pPr>
            <a:r>
              <a:rPr lang="fr-FR" sz="1100" i="1" dirty="0">
                <a:solidFill>
                  <a:schemeClr val="tx1"/>
                </a:solidFill>
              </a:rPr>
              <a:t>Axe 2 : Vaccins et autres outils de prévention</a:t>
            </a:r>
            <a:endParaRPr lang="fr-FR" sz="1050" i="1" dirty="0">
              <a:solidFill>
                <a:schemeClr val="tx1"/>
              </a:solidFill>
              <a:latin typeface="Arial"/>
              <a:cs typeface="Arial"/>
            </a:endParaRPr>
          </a:p>
          <a:p>
            <a:r>
              <a:rPr lang="fr-FR" sz="1100" i="1" dirty="0">
                <a:solidFill>
                  <a:schemeClr val="tx1"/>
                </a:solidFill>
              </a:rPr>
              <a:t>Axe 3 : Diagnostic et détection </a:t>
            </a:r>
            <a:endParaRPr lang="fr-FR" sz="1050" i="1" dirty="0">
              <a:solidFill>
                <a:schemeClr val="tx1"/>
              </a:solidFill>
            </a:endParaRPr>
          </a:p>
          <a:p>
            <a:endParaRPr lang="fr-FR" sz="1050" i="1" dirty="0">
              <a:solidFill>
                <a:schemeClr val="tx1"/>
              </a:solidFill>
              <a:latin typeface="Arial"/>
              <a:ea typeface="Arial"/>
              <a:cs typeface="Arial"/>
            </a:endParaRPr>
          </a:p>
          <a:p>
            <a:r>
              <a:rPr lang="fr-FR" sz="1050" i="1" dirty="0">
                <a:solidFill>
                  <a:srgbClr val="C00000"/>
                </a:solidFill>
                <a:latin typeface="Arial"/>
                <a:ea typeface="Arial"/>
                <a:cs typeface="Arial"/>
              </a:rPr>
              <a:t>12 projets soumis</a:t>
            </a:r>
          </a:p>
          <a:p>
            <a:pPr algn="ctr"/>
            <a:r>
              <a:rPr lang="fr-FR" sz="1200" dirty="0"/>
              <a:t> </a:t>
            </a:r>
          </a:p>
        </p:txBody>
      </p:sp>
      <p:sp>
        <p:nvSpPr>
          <p:cNvPr id="7" name="Rectangle 6"/>
          <p:cNvSpPr/>
          <p:nvPr/>
        </p:nvSpPr>
        <p:spPr>
          <a:xfrm>
            <a:off x="4358638" y="2640479"/>
            <a:ext cx="4352197" cy="2332489"/>
          </a:xfrm>
          <a:prstGeom prst="rect">
            <a:avLst/>
          </a:prstGeom>
          <a:solidFill>
            <a:srgbClr val="FF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050" b="1" dirty="0">
                <a:solidFill>
                  <a:schemeClr val="tx1"/>
                </a:solidFill>
              </a:rPr>
              <a:t>Volet 3 : Permettre aux politiques publiques et à la société de faire face aux crises épidémiques </a:t>
            </a:r>
            <a:endParaRPr lang="fr-FR" sz="1050" b="1" i="1" dirty="0">
              <a:solidFill>
                <a:schemeClr val="tx1"/>
              </a:solidFill>
            </a:endParaRPr>
          </a:p>
          <a:p>
            <a:pPr>
              <a:spcBef>
                <a:spcPts val="400"/>
              </a:spcBef>
              <a:spcAft>
                <a:spcPts val="600"/>
              </a:spcAft>
            </a:pPr>
            <a:r>
              <a:rPr lang="fr-FR" sz="1050" i="1" dirty="0">
                <a:solidFill>
                  <a:schemeClr val="tx1"/>
                </a:solidFill>
              </a:rPr>
              <a:t>Axe 1 : Gestion de crise et processus d’action publique</a:t>
            </a:r>
          </a:p>
          <a:p>
            <a:pPr>
              <a:spcBef>
                <a:spcPts val="400"/>
              </a:spcBef>
              <a:spcAft>
                <a:spcPts val="600"/>
              </a:spcAft>
            </a:pPr>
            <a:r>
              <a:rPr lang="fr-FR" sz="1050" i="1" dirty="0">
                <a:solidFill>
                  <a:schemeClr val="tx1"/>
                </a:solidFill>
              </a:rPr>
              <a:t>Axe 2: Savoir, expertise, communication</a:t>
            </a:r>
            <a:endParaRPr lang="fr-FR" sz="1050" i="1" dirty="0">
              <a:solidFill>
                <a:srgbClr val="C00000"/>
              </a:solidFill>
            </a:endParaRPr>
          </a:p>
          <a:p>
            <a:r>
              <a:rPr lang="fr-FR" sz="1050" i="1" dirty="0">
                <a:solidFill>
                  <a:schemeClr val="tx1"/>
                </a:solidFill>
              </a:rPr>
              <a:t>Axe 3: Effets des crises notamment en termes d’inégalités</a:t>
            </a:r>
          </a:p>
          <a:p>
            <a:endParaRPr lang="fr-FR" sz="1050" i="1" dirty="0">
              <a:solidFill>
                <a:schemeClr val="tx1"/>
              </a:solidFill>
              <a:sym typeface="Wingdings" panose="05000000000000000000" pitchFamily="2" charset="2"/>
            </a:endParaRPr>
          </a:p>
          <a:p>
            <a:r>
              <a:rPr lang="fr-FR" sz="1050" i="1" dirty="0">
                <a:solidFill>
                  <a:srgbClr val="C00000"/>
                </a:solidFill>
                <a:sym typeface="Wingdings" panose="05000000000000000000" pitchFamily="2" charset="2"/>
              </a:rPr>
              <a:t>4 projets soumis</a:t>
            </a:r>
          </a:p>
        </p:txBody>
      </p:sp>
      <p:sp>
        <p:nvSpPr>
          <p:cNvPr id="8" name="Rectangle 7"/>
          <p:cNvSpPr/>
          <p:nvPr/>
        </p:nvSpPr>
        <p:spPr>
          <a:xfrm>
            <a:off x="215690" y="985043"/>
            <a:ext cx="4011900" cy="1860897"/>
          </a:xfrm>
          <a:prstGeom prst="rect">
            <a:avLst/>
          </a:prstGeom>
          <a:solidFill>
            <a:srgbClr val="E1E6EB"/>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700" b="1" dirty="0">
                <a:solidFill>
                  <a:srgbClr val="E6E6E6"/>
                </a:solidFill>
              </a:rPr>
              <a:t>Volet 1 : Accélérer l’acquisition de connaissances sur les MIE</a:t>
            </a:r>
          </a:p>
          <a:p>
            <a:endParaRPr lang="fr-FR" sz="700" dirty="0">
              <a:solidFill>
                <a:srgbClr val="E6E6E6"/>
              </a:solidFill>
            </a:endParaRPr>
          </a:p>
          <a:p>
            <a:r>
              <a:rPr lang="fr-FR" sz="700" dirty="0">
                <a:solidFill>
                  <a:srgbClr val="E6E6E6"/>
                </a:solidFill>
              </a:rPr>
              <a:t>Axe 1 : Prévenir et limiter les émergences</a:t>
            </a:r>
          </a:p>
          <a:p>
            <a:endParaRPr lang="fr-FR" sz="200" dirty="0">
              <a:solidFill>
                <a:srgbClr val="E6E6E6"/>
              </a:solidFill>
            </a:endParaRPr>
          </a:p>
          <a:p>
            <a:r>
              <a:rPr lang="fr-FR" sz="700" dirty="0">
                <a:solidFill>
                  <a:srgbClr val="E6E6E6"/>
                </a:solidFill>
              </a:rPr>
              <a:t>Axe 2 : Compréhension des mécanismes moléculaires et cellulaires liés aux infections et contribuant au développement de contremesures prophylactiques et thérapeutiques des MIE</a:t>
            </a:r>
          </a:p>
          <a:p>
            <a:endParaRPr lang="fr-FR" sz="700" dirty="0">
              <a:solidFill>
                <a:srgbClr val="E6E6E6"/>
              </a:solidFill>
            </a:endParaRPr>
          </a:p>
        </p:txBody>
      </p:sp>
      <p:sp>
        <p:nvSpPr>
          <p:cNvPr id="9" name="ZoneTexte 8"/>
          <p:cNvSpPr txBox="1"/>
          <p:nvPr/>
        </p:nvSpPr>
        <p:spPr>
          <a:xfrm>
            <a:off x="404149" y="1061215"/>
            <a:ext cx="3900731" cy="1715854"/>
          </a:xfrm>
          <a:prstGeom prst="rect">
            <a:avLst/>
          </a:prstGeom>
          <a:noFill/>
        </p:spPr>
        <p:txBody>
          <a:bodyPr wrap="square" rtlCol="0">
            <a:spAutoFit/>
          </a:bodyPr>
          <a:lstStyle/>
          <a:p>
            <a:r>
              <a:rPr lang="fr-FR" sz="1100" b="1" dirty="0">
                <a:solidFill>
                  <a:schemeClr val="tx1"/>
                </a:solidFill>
              </a:rPr>
              <a:t>Volet 1 : Accélérer l’acquisition de connaissances sur les MIE</a:t>
            </a:r>
          </a:p>
          <a:p>
            <a:endParaRPr lang="fr-FR" sz="1050" dirty="0">
              <a:solidFill>
                <a:schemeClr val="tx1"/>
              </a:solidFill>
            </a:endParaRPr>
          </a:p>
          <a:p>
            <a:r>
              <a:rPr lang="fr-FR" sz="1050" i="1" dirty="0">
                <a:solidFill>
                  <a:schemeClr val="tx1"/>
                </a:solidFill>
              </a:rPr>
              <a:t>Axe 1 : </a:t>
            </a:r>
            <a:r>
              <a:rPr lang="fr-FR" sz="1050" dirty="0">
                <a:solidFill>
                  <a:schemeClr val="tx1"/>
                </a:solidFill>
              </a:rPr>
              <a:t>Prévenir et limiter les émergences</a:t>
            </a:r>
          </a:p>
          <a:p>
            <a:endParaRPr lang="fr-FR" sz="1000" dirty="0">
              <a:solidFill>
                <a:schemeClr val="tx1"/>
              </a:solidFill>
            </a:endParaRPr>
          </a:p>
          <a:p>
            <a:r>
              <a:rPr lang="fr-FR" sz="1050" i="1" dirty="0">
                <a:solidFill>
                  <a:schemeClr val="tx1"/>
                </a:solidFill>
              </a:rPr>
              <a:t>Axe 2 </a:t>
            </a:r>
            <a:r>
              <a:rPr lang="fr-FR" sz="1050" dirty="0">
                <a:solidFill>
                  <a:schemeClr val="tx1"/>
                </a:solidFill>
              </a:rPr>
              <a:t>: Compréhension des mécanismes moléculaires et cellulaires liés aux infections et contribuant au développement de contremesures prophylactiques et thérapeutiques des MIE</a:t>
            </a:r>
          </a:p>
          <a:p>
            <a:endParaRPr lang="fr-FR" sz="1050" b="1" dirty="0">
              <a:solidFill>
                <a:srgbClr val="607896"/>
              </a:solidFill>
              <a:sym typeface="Wingdings" panose="05000000000000000000" pitchFamily="2" charset="2"/>
            </a:endParaRPr>
          </a:p>
          <a:p>
            <a:r>
              <a:rPr lang="fr-FR" sz="1050" i="1" dirty="0">
                <a:solidFill>
                  <a:srgbClr val="C00000"/>
                </a:solidFill>
                <a:sym typeface="Wingdings" panose="05000000000000000000" pitchFamily="2" charset="2"/>
              </a:rPr>
              <a:t>21 projets soumis</a:t>
            </a:r>
            <a:endParaRPr lang="fr-FR" sz="1050" dirty="0"/>
          </a:p>
        </p:txBody>
      </p:sp>
      <p:sp>
        <p:nvSpPr>
          <p:cNvPr id="10" name="ZoneTexte 9"/>
          <p:cNvSpPr txBox="1"/>
          <p:nvPr/>
        </p:nvSpPr>
        <p:spPr>
          <a:xfrm>
            <a:off x="404149" y="3384916"/>
            <a:ext cx="3125499" cy="1169551"/>
          </a:xfrm>
          <a:prstGeom prst="rect">
            <a:avLst/>
          </a:prstGeom>
          <a:solidFill>
            <a:schemeClr val="bg1"/>
          </a:solidFill>
          <a:ln w="19050">
            <a:noFill/>
          </a:ln>
        </p:spPr>
        <p:txBody>
          <a:bodyPr wrap="square" rtlCol="0">
            <a:spAutoFit/>
          </a:bodyPr>
          <a:lstStyle>
            <a:defPPr>
              <a:defRPr lang="en-US"/>
            </a:defPPr>
          </a:lstStyle>
          <a:p>
            <a:r>
              <a:rPr lang="fr-FR" b="1" dirty="0">
                <a:solidFill>
                  <a:srgbClr val="C00000"/>
                </a:solidFill>
              </a:rPr>
              <a:t>37 projets soumis</a:t>
            </a:r>
          </a:p>
          <a:p>
            <a:r>
              <a:rPr lang="fr-FR" i="1" dirty="0"/>
              <a:t>Budget demandé env. 70M€</a:t>
            </a:r>
          </a:p>
          <a:p>
            <a:endParaRPr lang="fr-FR" b="1" dirty="0"/>
          </a:p>
          <a:p>
            <a:r>
              <a:rPr lang="fr-FR" b="1" dirty="0">
                <a:solidFill>
                  <a:srgbClr val="00B050"/>
                </a:solidFill>
              </a:rPr>
              <a:t>11 projets retenus </a:t>
            </a:r>
          </a:p>
          <a:p>
            <a:r>
              <a:rPr lang="fr-FR" i="1" dirty="0"/>
              <a:t>Budget accordé env. 22M€</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846" y="247862"/>
            <a:ext cx="936104" cy="406470"/>
          </a:xfrm>
          <a:prstGeom prst="rect">
            <a:avLst/>
          </a:prstGeom>
        </p:spPr>
      </p:pic>
    </p:spTree>
    <p:extLst>
      <p:ext uri="{BB962C8B-B14F-4D97-AF65-F5344CB8AC3E}">
        <p14:creationId xmlns:p14="http://schemas.microsoft.com/office/powerpoint/2010/main" val="1466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p:cNvGraphicFramePr>
            <a:graphicFrameLocks noGrp="1"/>
          </p:cNvGraphicFramePr>
          <p:nvPr/>
        </p:nvGraphicFramePr>
        <p:xfrm>
          <a:off x="1101562" y="598679"/>
          <a:ext cx="7051151" cy="4460240"/>
        </p:xfrm>
        <a:graphic>
          <a:graphicData uri="http://schemas.openxmlformats.org/drawingml/2006/table">
            <a:tbl>
              <a:tblPr bandRow="1">
                <a:tableStyleId>{F5AB1C69-6EDB-4FF4-983F-18BD219EF322}</a:tableStyleId>
              </a:tblPr>
              <a:tblGrid>
                <a:gridCol w="958214">
                  <a:extLst>
                    <a:ext uri="{9D8B030D-6E8A-4147-A177-3AD203B41FA5}">
                      <a16:colId xmlns:a16="http://schemas.microsoft.com/office/drawing/2014/main" val="2958487145"/>
                    </a:ext>
                  </a:extLst>
                </a:gridCol>
                <a:gridCol w="2818235">
                  <a:extLst>
                    <a:ext uri="{9D8B030D-6E8A-4147-A177-3AD203B41FA5}">
                      <a16:colId xmlns:a16="http://schemas.microsoft.com/office/drawing/2014/main" val="3151674984"/>
                    </a:ext>
                  </a:extLst>
                </a:gridCol>
                <a:gridCol w="1368533">
                  <a:extLst>
                    <a:ext uri="{9D8B030D-6E8A-4147-A177-3AD203B41FA5}">
                      <a16:colId xmlns:a16="http://schemas.microsoft.com/office/drawing/2014/main" val="3339070498"/>
                    </a:ext>
                  </a:extLst>
                </a:gridCol>
                <a:gridCol w="903101">
                  <a:extLst>
                    <a:ext uri="{9D8B030D-6E8A-4147-A177-3AD203B41FA5}">
                      <a16:colId xmlns:a16="http://schemas.microsoft.com/office/drawing/2014/main" val="2416647436"/>
                    </a:ext>
                  </a:extLst>
                </a:gridCol>
                <a:gridCol w="1003068">
                  <a:extLst>
                    <a:ext uri="{9D8B030D-6E8A-4147-A177-3AD203B41FA5}">
                      <a16:colId xmlns:a16="http://schemas.microsoft.com/office/drawing/2014/main" val="930202881"/>
                    </a:ext>
                  </a:extLst>
                </a:gridCol>
              </a:tblGrid>
              <a:tr h="0">
                <a:tc>
                  <a:txBody>
                    <a:bodyPr/>
                    <a:lstStyle/>
                    <a:p>
                      <a:pPr algn="ctr"/>
                      <a:r>
                        <a:rPr lang="fr-FR" sz="1100" b="1" dirty="0">
                          <a:solidFill>
                            <a:schemeClr val="bg1">
                              <a:lumMod val="95000"/>
                            </a:schemeClr>
                          </a:solidFill>
                          <a:latin typeface="+mj-lt"/>
                        </a:rPr>
                        <a:t>Acronyme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fr-FR" sz="1100" b="1" kern="1200" dirty="0">
                          <a:solidFill>
                            <a:schemeClr val="bg1">
                              <a:lumMod val="95000"/>
                            </a:schemeClr>
                          </a:solidFill>
                          <a:latin typeface="+mj-lt"/>
                          <a:ea typeface="+mn-ea"/>
                          <a:cs typeface="+mn-cs"/>
                        </a:rPr>
                        <a:t>Titre du projet</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fr-FR" sz="1100" b="1" kern="1200" dirty="0">
                          <a:solidFill>
                            <a:schemeClr val="bg1">
                              <a:lumMod val="95000"/>
                            </a:schemeClr>
                          </a:solidFill>
                          <a:latin typeface="+mj-lt"/>
                          <a:ea typeface="+mn-ea"/>
                          <a:cs typeface="+mn-cs"/>
                        </a:rPr>
                        <a:t>Coordinateur</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fr-FR" sz="1100" b="1" kern="1200" dirty="0">
                          <a:solidFill>
                            <a:schemeClr val="bg1">
                              <a:lumMod val="95000"/>
                            </a:schemeClr>
                          </a:solidFill>
                          <a:latin typeface="+mj-lt"/>
                          <a:ea typeface="+mn-ea"/>
                          <a:cs typeface="+mn-cs"/>
                        </a:rPr>
                        <a:t>Budget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fr-FR" sz="1100" b="1" kern="1200" dirty="0">
                          <a:solidFill>
                            <a:schemeClr val="bg1">
                              <a:lumMod val="95000"/>
                            </a:schemeClr>
                          </a:solidFill>
                          <a:latin typeface="+mj-lt"/>
                          <a:ea typeface="+mn-ea"/>
                          <a:cs typeface="+mn-cs"/>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119966776"/>
                  </a:ext>
                </a:extLst>
              </a:tr>
              <a:tr h="370840">
                <a:tc>
                  <a:txBody>
                    <a:bodyPr/>
                    <a:lstStyle/>
                    <a:p>
                      <a:pPr algn="l"/>
                      <a:r>
                        <a:rPr lang="fr-FR" sz="800" b="1" dirty="0">
                          <a:solidFill>
                            <a:schemeClr val="tx1"/>
                          </a:solidFill>
                          <a:latin typeface="+mj-lt"/>
                        </a:rPr>
                        <a:t>3D LUNGO</a:t>
                      </a:r>
                    </a:p>
                  </a:txBody>
                  <a:tcPr anchor="ctr">
                    <a:lnL w="12700" cap="flat" cmpd="sng" algn="ctr">
                      <a:solidFill>
                        <a:schemeClr val="tx1"/>
                      </a:solidFill>
                      <a:prstDash val="solid"/>
                      <a:round/>
                      <a:headEnd type="none" w="med" len="med"/>
                      <a:tailEnd type="none" w="med" len="med"/>
                    </a:lnL>
                    <a:solidFill>
                      <a:srgbClr val="D7DDE4"/>
                    </a:solidFill>
                  </a:tcPr>
                </a:tc>
                <a:tc>
                  <a:txBody>
                    <a:bodyPr/>
                    <a:lstStyle/>
                    <a:p>
                      <a:pPr algn="l"/>
                      <a:r>
                        <a:rPr lang="fr-FR" sz="700" b="0" kern="1200" dirty="0">
                          <a:solidFill>
                            <a:schemeClr val="tx1"/>
                          </a:solidFill>
                          <a:latin typeface="+mj-lt"/>
                          <a:ea typeface="+mn-ea"/>
                          <a:cs typeface="+mn-cs"/>
                        </a:rPr>
                        <a:t>Déchiffrer la susceptibilité aux virus respiratoires dans des tissus reconstruits en 3D</a:t>
                      </a:r>
                    </a:p>
                  </a:txBody>
                  <a:tcPr anchor="ctr">
                    <a:solidFill>
                      <a:srgbClr val="D7DDE4"/>
                    </a:solidFill>
                  </a:tcPr>
                </a:tc>
                <a:tc>
                  <a:txBody>
                    <a:bodyPr/>
                    <a:lstStyle/>
                    <a:p>
                      <a:pPr algn="l"/>
                      <a:r>
                        <a:rPr lang="fr-FR" sz="700" dirty="0">
                          <a:latin typeface="+mj-lt"/>
                          <a:ea typeface="Times New Roman" panose="02020603050405020304" pitchFamily="18" charset="0"/>
                        </a:rPr>
                        <a:t>Lisa CHAKRABARTI </a:t>
                      </a:r>
                    </a:p>
                    <a:p>
                      <a:pPr algn="l"/>
                      <a:r>
                        <a:rPr lang="fr-FR" sz="700" dirty="0">
                          <a:latin typeface="+mj-lt"/>
                          <a:ea typeface="Times New Roman" panose="02020603050405020304" pitchFamily="18" charset="0"/>
                        </a:rPr>
                        <a:t>(Institut Pasteur) </a:t>
                      </a:r>
                      <a:endParaRPr lang="fr-FR" sz="700" dirty="0">
                        <a:latin typeface="+mj-lt"/>
                      </a:endParaRPr>
                    </a:p>
                  </a:txBody>
                  <a:tcPr anchor="ctr">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1 476 112 M€</a:t>
                      </a:r>
                    </a:p>
                  </a:txBody>
                  <a:tcPr anchor="ctr">
                    <a:lnR w="12700" cap="flat" cmpd="sng" algn="ctr">
                      <a:solidFill>
                        <a:schemeClr val="tx1"/>
                      </a:solidFill>
                      <a:prstDash val="solid"/>
                      <a:round/>
                      <a:headEnd type="none" w="med" len="med"/>
                      <a:tailEnd type="none" w="med" len="med"/>
                    </a:lnR>
                    <a:solidFill>
                      <a:srgbClr val="D7DDE4"/>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latin typeface="+mj-lt"/>
                          <a:ea typeface="Times New Roman" panose="02020603050405020304" pitchFamily="18" charset="0"/>
                        </a:rPr>
                        <a:t>Volet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latin typeface="+mj-lt"/>
                          <a:ea typeface="Times New Roman" panose="02020603050405020304" pitchFamily="18" charset="0"/>
                        </a:rPr>
                        <a:t>14 534 319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7DDE4"/>
                    </a:solidFill>
                  </a:tcPr>
                </a:tc>
                <a:extLst>
                  <a:ext uri="{0D108BD9-81ED-4DB2-BD59-A6C34878D82A}">
                    <a16:rowId xmlns:a16="http://schemas.microsoft.com/office/drawing/2014/main" val="78674327"/>
                  </a:ext>
                </a:extLst>
              </a:tr>
              <a:tr h="370840">
                <a:tc>
                  <a:txBody>
                    <a:bodyPr/>
                    <a:lstStyle/>
                    <a:p>
                      <a:pPr algn="l"/>
                      <a:r>
                        <a:rPr lang="fr-FR" sz="800" b="1" dirty="0">
                          <a:solidFill>
                            <a:schemeClr val="tx1"/>
                          </a:solidFill>
                          <a:latin typeface="+mj-lt"/>
                          <a:ea typeface="Times New Roman" panose="02020603050405020304" pitchFamily="18" charset="0"/>
                        </a:rPr>
                        <a:t>DEBS-Plague</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solidFill>
                      <a:srgbClr val="D7DDE4"/>
                    </a:solidFill>
                  </a:tcPr>
                </a:tc>
                <a:tc>
                  <a:txBody>
                    <a:bodyPr/>
                    <a:lstStyle/>
                    <a:p>
                      <a:pPr algn="l"/>
                      <a:r>
                        <a:rPr lang="fr-FR" sz="700" b="0" kern="1200" dirty="0">
                          <a:solidFill>
                            <a:schemeClr val="tx1"/>
                          </a:solidFill>
                          <a:latin typeface="+mj-lt"/>
                          <a:ea typeface="+mn-ea"/>
                          <a:cs typeface="+mn-cs"/>
                        </a:rPr>
                        <a:t>Décryptage des facteurs environnementaux, biologiques et sociétaux régissant le risque de ré-émergence de la peste sur le territoire Français </a:t>
                      </a:r>
                    </a:p>
                  </a:txBody>
                  <a:tcPr anchor="ctr">
                    <a:solidFill>
                      <a:srgbClr val="D7DDE4"/>
                    </a:solidFill>
                  </a:tcPr>
                </a:tc>
                <a:tc>
                  <a:txBody>
                    <a:bodyPr/>
                    <a:lstStyle/>
                    <a:p>
                      <a:pPr algn="l"/>
                      <a:r>
                        <a:rPr lang="fr-FR" sz="700" dirty="0">
                          <a:latin typeface="+mj-lt"/>
                          <a:ea typeface="Times New Roman" panose="02020603050405020304" pitchFamily="18" charset="0"/>
                        </a:rPr>
                        <a:t>Florent SEBBANE  </a:t>
                      </a:r>
                    </a:p>
                    <a:p>
                      <a:pPr algn="l"/>
                      <a:r>
                        <a:rPr lang="fr-FR" sz="700" dirty="0">
                          <a:latin typeface="+mj-lt"/>
                          <a:ea typeface="Times New Roman" panose="02020603050405020304" pitchFamily="18" charset="0"/>
                        </a:rPr>
                        <a:t>(Institut Pasteur Lille) </a:t>
                      </a:r>
                      <a:endParaRPr lang="fr-FR" sz="700" dirty="0">
                        <a:latin typeface="+mj-lt"/>
                      </a:endParaRPr>
                    </a:p>
                  </a:txBody>
                  <a:tcPr anchor="ctr">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2 737 534 M€</a:t>
                      </a:r>
                    </a:p>
                  </a:txBody>
                  <a:tcPr anchor="ctr">
                    <a:lnR w="12700" cap="flat" cmpd="sng" algn="ctr">
                      <a:solidFill>
                        <a:schemeClr val="tx1"/>
                      </a:solidFill>
                      <a:prstDash val="solid"/>
                      <a:round/>
                      <a:headEnd type="none" w="med" len="med"/>
                      <a:tailEnd type="none" w="med" len="med"/>
                    </a:lnR>
                    <a:solidFill>
                      <a:srgbClr val="D7DDE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7DDE4"/>
                    </a:solidFill>
                  </a:tcPr>
                </a:tc>
                <a:extLst>
                  <a:ext uri="{0D108BD9-81ED-4DB2-BD59-A6C34878D82A}">
                    <a16:rowId xmlns:a16="http://schemas.microsoft.com/office/drawing/2014/main" val="3036662095"/>
                  </a:ext>
                </a:extLst>
              </a:tr>
              <a:tr h="370840">
                <a:tc>
                  <a:txBody>
                    <a:bodyPr/>
                    <a:lstStyle/>
                    <a:p>
                      <a:pPr algn="l"/>
                      <a:r>
                        <a:rPr lang="fr-FR" sz="800" b="1" dirty="0">
                          <a:solidFill>
                            <a:schemeClr val="tx1"/>
                          </a:solidFill>
                          <a:latin typeface="+mj-lt"/>
                          <a:ea typeface="Times New Roman" panose="02020603050405020304" pitchFamily="18" charset="0"/>
                        </a:rPr>
                        <a:t>SISP&amp;EAU</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solidFill>
                      <a:srgbClr val="D7DDE4"/>
                    </a:solidFill>
                  </a:tcPr>
                </a:tc>
                <a:tc>
                  <a:txBody>
                    <a:bodyPr/>
                    <a:lstStyle/>
                    <a:p>
                      <a:pPr algn="l"/>
                      <a:r>
                        <a:rPr lang="fr-FR" sz="700" b="0" kern="1200" dirty="0">
                          <a:solidFill>
                            <a:schemeClr val="tx1"/>
                          </a:solidFill>
                          <a:latin typeface="+mj-lt"/>
                          <a:ea typeface="+mn-ea"/>
                          <a:cs typeface="+mn-cs"/>
                        </a:rPr>
                        <a:t>Surveillance intégrative en soins primaires et des eaux usées</a:t>
                      </a:r>
                    </a:p>
                  </a:txBody>
                  <a:tcPr anchor="ctr">
                    <a:solidFill>
                      <a:srgbClr val="D7DDE4"/>
                    </a:solidFill>
                  </a:tcPr>
                </a:tc>
                <a:tc>
                  <a:txBody>
                    <a:bodyPr/>
                    <a:lstStyle/>
                    <a:p>
                      <a:pPr algn="l"/>
                      <a:r>
                        <a:rPr lang="fr-FR" sz="700" dirty="0">
                          <a:latin typeface="+mj-lt"/>
                          <a:ea typeface="Times New Roman" panose="02020603050405020304" pitchFamily="18" charset="0"/>
                        </a:rPr>
                        <a:t>Pierre-Yves BOELLE  </a:t>
                      </a:r>
                    </a:p>
                    <a:p>
                      <a:pPr algn="l"/>
                      <a:r>
                        <a:rPr lang="fr-FR" sz="700" dirty="0">
                          <a:latin typeface="+mj-lt"/>
                          <a:ea typeface="Times New Roman" panose="02020603050405020304" pitchFamily="18" charset="0"/>
                        </a:rPr>
                        <a:t>(IPLESP– Sorbonne Université) </a:t>
                      </a:r>
                      <a:endParaRPr lang="fr-FR" sz="700" dirty="0">
                        <a:latin typeface="+mj-lt"/>
                      </a:endParaRPr>
                    </a:p>
                  </a:txBody>
                  <a:tcPr anchor="ctr">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2 170 040 M€</a:t>
                      </a:r>
                    </a:p>
                  </a:txBody>
                  <a:tcPr anchor="ctr">
                    <a:lnR w="12700" cap="flat" cmpd="sng" algn="ctr">
                      <a:solidFill>
                        <a:schemeClr val="tx1"/>
                      </a:solidFill>
                      <a:prstDash val="solid"/>
                      <a:round/>
                      <a:headEnd type="none" w="med" len="med"/>
                      <a:tailEnd type="none" w="med" len="med"/>
                    </a:lnR>
                    <a:solidFill>
                      <a:srgbClr val="D7DDE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7DDE4"/>
                    </a:solidFill>
                  </a:tcPr>
                </a:tc>
                <a:extLst>
                  <a:ext uri="{0D108BD9-81ED-4DB2-BD59-A6C34878D82A}">
                    <a16:rowId xmlns:a16="http://schemas.microsoft.com/office/drawing/2014/main" val="486289620"/>
                  </a:ext>
                </a:extLst>
              </a:tr>
              <a:tr h="370840">
                <a:tc>
                  <a:txBody>
                    <a:bodyPr/>
                    <a:lstStyle/>
                    <a:p>
                      <a:pPr algn="l"/>
                      <a:r>
                        <a:rPr lang="fr-FR" sz="800" b="1" dirty="0">
                          <a:solidFill>
                            <a:schemeClr val="tx1"/>
                          </a:solidFill>
                          <a:latin typeface="+mj-lt"/>
                          <a:ea typeface="Times New Roman" panose="02020603050405020304" pitchFamily="18" charset="0"/>
                        </a:rPr>
                        <a:t>CAZIKANO</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solidFill>
                      <a:srgbClr val="D7DDE4"/>
                    </a:solidFill>
                  </a:tcPr>
                </a:tc>
                <a:tc>
                  <a:txBody>
                    <a:bodyPr/>
                    <a:lstStyle/>
                    <a:p>
                      <a:pPr algn="l"/>
                      <a:r>
                        <a:rPr lang="fr-FR" sz="700" b="0" kern="1200" dirty="0">
                          <a:solidFill>
                            <a:schemeClr val="tx1"/>
                          </a:solidFill>
                          <a:latin typeface="+mj-lt"/>
                          <a:ea typeface="+mn-ea"/>
                          <a:cs typeface="+mn-cs"/>
                        </a:rPr>
                        <a:t>Prévention et contrôle du risque infectieux des souches africaines contemporaines du virus Zika</a:t>
                      </a:r>
                    </a:p>
                  </a:txBody>
                  <a:tcPr anchor="ctr">
                    <a:solidFill>
                      <a:srgbClr val="D7DDE4"/>
                    </a:solidFill>
                  </a:tcPr>
                </a:tc>
                <a:tc>
                  <a:txBody>
                    <a:bodyPr/>
                    <a:lstStyle/>
                    <a:p>
                      <a:pPr algn="l"/>
                      <a:r>
                        <a:rPr lang="fr-FR" sz="700" dirty="0">
                          <a:latin typeface="+mj-lt"/>
                          <a:ea typeface="Times New Roman" panose="02020603050405020304" pitchFamily="18" charset="0"/>
                        </a:rPr>
                        <a:t>Philippe DESPRES**</a:t>
                      </a:r>
                    </a:p>
                    <a:p>
                      <a:pPr algn="l"/>
                      <a:r>
                        <a:rPr lang="fr-FR" sz="700" dirty="0">
                          <a:latin typeface="+mj-lt"/>
                          <a:ea typeface="Times New Roman" panose="02020603050405020304" pitchFamily="18" charset="0"/>
                        </a:rPr>
                        <a:t>(Inserm)** </a:t>
                      </a:r>
                      <a:endParaRPr lang="fr-FR" sz="700" dirty="0">
                        <a:latin typeface="+mj-lt"/>
                      </a:endParaRPr>
                    </a:p>
                  </a:txBody>
                  <a:tcPr anchor="ctr">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3 250 270 M€</a:t>
                      </a:r>
                    </a:p>
                  </a:txBody>
                  <a:tcPr anchor="ctr">
                    <a:lnR w="12700" cap="flat" cmpd="sng" algn="ctr">
                      <a:solidFill>
                        <a:schemeClr val="tx1"/>
                      </a:solidFill>
                      <a:prstDash val="solid"/>
                      <a:round/>
                      <a:headEnd type="none" w="med" len="med"/>
                      <a:tailEnd type="none" w="med" len="med"/>
                    </a:lnR>
                    <a:solidFill>
                      <a:srgbClr val="D7DDE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7DDE4"/>
                    </a:solidFill>
                  </a:tcPr>
                </a:tc>
                <a:extLst>
                  <a:ext uri="{0D108BD9-81ED-4DB2-BD59-A6C34878D82A}">
                    <a16:rowId xmlns:a16="http://schemas.microsoft.com/office/drawing/2014/main" val="3808579928"/>
                  </a:ext>
                </a:extLst>
              </a:tr>
              <a:tr h="370840">
                <a:tc>
                  <a:txBody>
                    <a:bodyPr/>
                    <a:lstStyle/>
                    <a:p>
                      <a:pPr algn="l"/>
                      <a:r>
                        <a:rPr lang="fr-FR" sz="800" b="1" dirty="0">
                          <a:solidFill>
                            <a:schemeClr val="tx1"/>
                          </a:solidFill>
                          <a:latin typeface="+mj-lt"/>
                          <a:ea typeface="Times New Roman" panose="02020603050405020304" pitchFamily="18" charset="0"/>
                        </a:rPr>
                        <a:t>Ft6SS-Meca</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solidFill>
                      <a:srgbClr val="D7DDE4"/>
                    </a:solidFill>
                  </a:tcPr>
                </a:tc>
                <a:tc>
                  <a:txBody>
                    <a:bodyPr/>
                    <a:lstStyle/>
                    <a:p>
                      <a:pPr algn="l"/>
                      <a:r>
                        <a:rPr lang="fr-FR" sz="700" b="0" kern="1200" dirty="0">
                          <a:solidFill>
                            <a:schemeClr val="tx1"/>
                          </a:solidFill>
                          <a:latin typeface="+mj-lt"/>
                          <a:ea typeface="+mn-ea"/>
                          <a:cs typeface="+mn-cs"/>
                        </a:rPr>
                        <a:t>Mécanistique du système de sécrétion de type 6 (T6SS) de Francisella tularensis</a:t>
                      </a:r>
                    </a:p>
                  </a:txBody>
                  <a:tcPr anchor="ctr">
                    <a:solidFill>
                      <a:srgbClr val="D7DDE4"/>
                    </a:solidFill>
                  </a:tcPr>
                </a:tc>
                <a:tc>
                  <a:txBody>
                    <a:bodyPr/>
                    <a:lstStyle/>
                    <a:p>
                      <a:pPr algn="l"/>
                      <a:r>
                        <a:rPr lang="fr-FR" sz="700" dirty="0">
                          <a:latin typeface="+mj-lt"/>
                          <a:ea typeface="Times New Roman" panose="02020603050405020304" pitchFamily="18" charset="0"/>
                        </a:rPr>
                        <a:t>Thomas</a:t>
                      </a:r>
                      <a:r>
                        <a:rPr lang="fr-FR" sz="700" baseline="0" dirty="0">
                          <a:latin typeface="+mj-lt"/>
                          <a:ea typeface="Times New Roman" panose="02020603050405020304" pitchFamily="18" charset="0"/>
                        </a:rPr>
                        <a:t> </a:t>
                      </a:r>
                      <a:r>
                        <a:rPr lang="fr-FR" sz="700" dirty="0">
                          <a:latin typeface="+mj-lt"/>
                          <a:ea typeface="Times New Roman" panose="02020603050405020304" pitchFamily="18" charset="0"/>
                        </a:rPr>
                        <a:t>HENRY </a:t>
                      </a:r>
                    </a:p>
                    <a:p>
                      <a:pPr algn="l"/>
                      <a:r>
                        <a:rPr lang="fr-FR" sz="700" dirty="0">
                          <a:latin typeface="+mj-lt"/>
                          <a:ea typeface="Times New Roman" panose="02020603050405020304" pitchFamily="18" charset="0"/>
                        </a:rPr>
                        <a:t>(CIRI) </a:t>
                      </a:r>
                      <a:endParaRPr lang="fr-FR" sz="700" dirty="0">
                        <a:latin typeface="+mj-lt"/>
                      </a:endParaRPr>
                    </a:p>
                  </a:txBody>
                  <a:tcPr anchor="ctr">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1 080 453 M€</a:t>
                      </a:r>
                    </a:p>
                  </a:txBody>
                  <a:tcPr anchor="ctr">
                    <a:lnR w="12700" cap="flat" cmpd="sng" algn="ctr">
                      <a:solidFill>
                        <a:schemeClr val="tx1"/>
                      </a:solidFill>
                      <a:prstDash val="solid"/>
                      <a:round/>
                      <a:headEnd type="none" w="med" len="med"/>
                      <a:tailEnd type="none" w="med" len="med"/>
                    </a:lnR>
                    <a:solidFill>
                      <a:srgbClr val="D7DDE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7DDE4"/>
                    </a:solidFill>
                  </a:tcPr>
                </a:tc>
                <a:extLst>
                  <a:ext uri="{0D108BD9-81ED-4DB2-BD59-A6C34878D82A}">
                    <a16:rowId xmlns:a16="http://schemas.microsoft.com/office/drawing/2014/main" val="1376217413"/>
                  </a:ext>
                </a:extLst>
              </a:tr>
              <a:tr h="370840">
                <a:tc>
                  <a:txBody>
                    <a:bodyPr/>
                    <a:lstStyle/>
                    <a:p>
                      <a:pPr algn="l"/>
                      <a:r>
                        <a:rPr lang="fr-FR" sz="800" b="1" dirty="0">
                          <a:solidFill>
                            <a:schemeClr val="tx1"/>
                          </a:solidFill>
                          <a:latin typeface="+mj-lt"/>
                          <a:ea typeface="Times New Roman" panose="02020603050405020304" pitchFamily="18" charset="0"/>
                          <a:cs typeface="Calibri" panose="020F0502020204030204" pitchFamily="34" charset="0"/>
                        </a:rPr>
                        <a:t>COPAFLICT</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solidFill>
                      <a:srgbClr val="D7DDE4"/>
                    </a:solidFill>
                  </a:tcPr>
                </a:tc>
                <a:tc>
                  <a:txBody>
                    <a:bodyPr/>
                    <a:lstStyle/>
                    <a:p>
                      <a:pPr algn="l"/>
                      <a:r>
                        <a:rPr lang="fr-FR" sz="700" b="0" kern="1200" dirty="0">
                          <a:solidFill>
                            <a:schemeClr val="tx1"/>
                          </a:solidFill>
                          <a:latin typeface="+mj-lt"/>
                          <a:ea typeface="+mn-ea"/>
                          <a:cs typeface="+mn-cs"/>
                        </a:rPr>
                        <a:t>Comprendre la pathogenèse de la fièvre de Lassa pour identifier des cibles thérapeutiques innovantes</a:t>
                      </a:r>
                    </a:p>
                  </a:txBody>
                  <a:tcPr anchor="ctr">
                    <a:solidFill>
                      <a:srgbClr val="D7DDE4"/>
                    </a:solidFill>
                  </a:tcPr>
                </a:tc>
                <a:tc>
                  <a:txBody>
                    <a:bodyPr/>
                    <a:lstStyle/>
                    <a:p>
                      <a:pPr algn="l"/>
                      <a:r>
                        <a:rPr lang="fr-FR" sz="700" dirty="0">
                          <a:latin typeface="+mj-lt"/>
                          <a:ea typeface="Times New Roman" panose="02020603050405020304" pitchFamily="18" charset="0"/>
                          <a:cs typeface="Calibri" panose="020F0502020204030204" pitchFamily="34" charset="0"/>
                        </a:rPr>
                        <a:t>Sylvain BAIZE  </a:t>
                      </a:r>
                    </a:p>
                    <a:p>
                      <a:pPr algn="l"/>
                      <a:r>
                        <a:rPr lang="fr-FR" sz="700" dirty="0">
                          <a:latin typeface="+mj-lt"/>
                          <a:ea typeface="Times New Roman" panose="02020603050405020304" pitchFamily="18" charset="0"/>
                          <a:cs typeface="Calibri" panose="020F0502020204030204" pitchFamily="34" charset="0"/>
                        </a:rPr>
                        <a:t>(Institut Pasteur Lyon) </a:t>
                      </a:r>
                      <a:endParaRPr lang="fr-FR" sz="700" dirty="0">
                        <a:latin typeface="+mj-lt"/>
                      </a:endParaRPr>
                    </a:p>
                  </a:txBody>
                  <a:tcPr anchor="ctr">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cs typeface="Calibri" panose="020F0502020204030204" pitchFamily="34" charset="0"/>
                        </a:rPr>
                        <a:t>1 737 057 M€</a:t>
                      </a:r>
                      <a:endParaRPr lang="fr-FR" sz="700" dirty="0">
                        <a:latin typeface="+mj-lt"/>
                        <a:ea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solidFill>
                      <a:srgbClr val="D7DDE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7DDE4"/>
                    </a:solidFill>
                  </a:tcPr>
                </a:tc>
                <a:extLst>
                  <a:ext uri="{0D108BD9-81ED-4DB2-BD59-A6C34878D82A}">
                    <a16:rowId xmlns:a16="http://schemas.microsoft.com/office/drawing/2014/main" val="2833987925"/>
                  </a:ext>
                </a:extLst>
              </a:tr>
              <a:tr h="370840">
                <a:tc>
                  <a:txBody>
                    <a:bodyPr/>
                    <a:lstStyle/>
                    <a:p>
                      <a:pPr algn="l"/>
                      <a:r>
                        <a:rPr lang="fr-FR" sz="800" b="1" dirty="0">
                          <a:solidFill>
                            <a:schemeClr val="tx1"/>
                          </a:solidFill>
                          <a:latin typeface="+mj-lt"/>
                          <a:ea typeface="Times New Roman" panose="02020603050405020304" pitchFamily="18" charset="0"/>
                        </a:rPr>
                        <a:t>LSDengue</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7DDE4"/>
                    </a:solidFill>
                  </a:tcPr>
                </a:tc>
                <a:tc>
                  <a:txBody>
                    <a:bodyPr/>
                    <a:lstStyle/>
                    <a:p>
                      <a:pPr algn="l"/>
                      <a:r>
                        <a:rPr lang="fr-FR" sz="700" b="0" kern="1200" dirty="0">
                          <a:solidFill>
                            <a:schemeClr val="tx1"/>
                          </a:solidFill>
                          <a:latin typeface="+mj-lt"/>
                          <a:ea typeface="+mn-ea"/>
                          <a:cs typeface="+mn-cs"/>
                        </a:rPr>
                        <a:t>Déterminants de la dengue grave dans les territoires français ultramarins</a:t>
                      </a:r>
                    </a:p>
                  </a:txBody>
                  <a:tcPr anchor="ctr">
                    <a:lnB w="12700" cap="flat" cmpd="sng" algn="ctr">
                      <a:solidFill>
                        <a:schemeClr val="tx1"/>
                      </a:solidFill>
                      <a:prstDash val="solid"/>
                      <a:round/>
                      <a:headEnd type="none" w="med" len="med"/>
                      <a:tailEnd type="none" w="med" len="med"/>
                    </a:lnB>
                    <a:solidFill>
                      <a:srgbClr val="D7DDE4"/>
                    </a:solidFill>
                  </a:tcPr>
                </a:tc>
                <a:tc>
                  <a:txBody>
                    <a:bodyPr/>
                    <a:lstStyle/>
                    <a:p>
                      <a:pPr algn="l"/>
                      <a:r>
                        <a:rPr lang="fr-FR" sz="700" dirty="0">
                          <a:latin typeface="+mj-lt"/>
                          <a:ea typeface="Times New Roman" panose="02020603050405020304" pitchFamily="18" charset="0"/>
                        </a:rPr>
                        <a:t>André CABIE</a:t>
                      </a:r>
                    </a:p>
                    <a:p>
                      <a:pPr algn="l"/>
                      <a:r>
                        <a:rPr lang="fr-FR" sz="700" dirty="0">
                          <a:latin typeface="+mj-lt"/>
                          <a:ea typeface="Times New Roman" panose="02020603050405020304" pitchFamily="18" charset="0"/>
                        </a:rPr>
                        <a:t>(CHU de Martinique) </a:t>
                      </a:r>
                      <a:endParaRPr lang="fr-FR" sz="700" dirty="0">
                        <a:latin typeface="+mj-lt"/>
                      </a:endParaRPr>
                    </a:p>
                  </a:txBody>
                  <a:tcPr anchor="ctr">
                    <a:lnB w="12700" cap="flat" cmpd="sng" algn="ctr">
                      <a:solidFill>
                        <a:schemeClr val="tx1"/>
                      </a:solidFill>
                      <a:prstDash val="solid"/>
                      <a:round/>
                      <a:headEnd type="none" w="med" len="med"/>
                      <a:tailEnd type="none" w="med" len="med"/>
                    </a:lnB>
                    <a:solidFill>
                      <a:srgbClr val="D7DD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2 082 853 M€</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7DDE4"/>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7DDE4"/>
                    </a:solidFill>
                  </a:tcPr>
                </a:tc>
                <a:extLst>
                  <a:ext uri="{0D108BD9-81ED-4DB2-BD59-A6C34878D82A}">
                    <a16:rowId xmlns:a16="http://schemas.microsoft.com/office/drawing/2014/main" val="3305093574"/>
                  </a:ext>
                </a:extLst>
              </a:tr>
              <a:tr h="370840">
                <a:tc>
                  <a:txBody>
                    <a:bodyPr/>
                    <a:lstStyle/>
                    <a:p>
                      <a:pPr algn="l"/>
                      <a:r>
                        <a:rPr lang="fr-FR" sz="800" b="1" dirty="0">
                          <a:solidFill>
                            <a:schemeClr val="tx1"/>
                          </a:solidFill>
                          <a:latin typeface="+mj-lt"/>
                          <a:ea typeface="Times New Roman" panose="02020603050405020304" pitchFamily="18" charset="0"/>
                        </a:rPr>
                        <a:t>NIPAH-LISA</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8F4F1"/>
                    </a:solidFill>
                  </a:tcPr>
                </a:tc>
                <a:tc>
                  <a:txBody>
                    <a:bodyPr/>
                    <a:lstStyle/>
                    <a:p>
                      <a:pPr algn="l"/>
                      <a:r>
                        <a:rPr lang="fr-FR" sz="700" dirty="0">
                          <a:latin typeface="+mj-lt"/>
                          <a:ea typeface="Times New Roman" panose="02020603050405020304" pitchFamily="18" charset="0"/>
                        </a:rPr>
                        <a:t>Interférer avec les usines virales comme approche thérapeutique contre le virus Nipah et les Paramyxovirinae</a:t>
                      </a:r>
                      <a:endParaRPr lang="fr-FR" sz="700" dirty="0">
                        <a:latin typeface="+mj-lt"/>
                      </a:endParaRPr>
                    </a:p>
                  </a:txBody>
                  <a:tcPr anchor="ctr">
                    <a:lnT w="12700" cap="flat" cmpd="sng" algn="ctr">
                      <a:solidFill>
                        <a:schemeClr val="tx1"/>
                      </a:solidFill>
                      <a:prstDash val="solid"/>
                      <a:round/>
                      <a:headEnd type="none" w="med" len="med"/>
                      <a:tailEnd type="none" w="med" len="med"/>
                    </a:lnT>
                    <a:solidFill>
                      <a:srgbClr val="D8F4F1"/>
                    </a:solidFill>
                  </a:tcPr>
                </a:tc>
                <a:tc>
                  <a:txBody>
                    <a:bodyPr/>
                    <a:lstStyle/>
                    <a:p>
                      <a:pPr algn="l"/>
                      <a:r>
                        <a:rPr lang="fr-FR" sz="700" dirty="0">
                          <a:latin typeface="+mj-lt"/>
                          <a:ea typeface="Times New Roman" panose="02020603050405020304" pitchFamily="18" charset="0"/>
                        </a:rPr>
                        <a:t>Sonia LONGHI </a:t>
                      </a:r>
                    </a:p>
                    <a:p>
                      <a:pPr algn="l"/>
                      <a:r>
                        <a:rPr lang="fr-FR" sz="700" dirty="0">
                          <a:latin typeface="+mj-lt"/>
                          <a:ea typeface="Times New Roman" panose="02020603050405020304" pitchFamily="18" charset="0"/>
                        </a:rPr>
                        <a:t>(CNRS)</a:t>
                      </a:r>
                      <a:endParaRPr lang="fr-FR" sz="700" dirty="0">
                        <a:latin typeface="+mj-lt"/>
                      </a:endParaRPr>
                    </a:p>
                  </a:txBody>
                  <a:tcPr anchor="ctr">
                    <a:lnT w="12700" cap="flat" cmpd="sng" algn="ctr">
                      <a:solidFill>
                        <a:schemeClr val="tx1"/>
                      </a:solidFill>
                      <a:prstDash val="solid"/>
                      <a:round/>
                      <a:headEnd type="none" w="med" len="med"/>
                      <a:tailEnd type="none" w="med" len="med"/>
                    </a:lnT>
                    <a:solidFill>
                      <a:srgbClr val="D8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1 580 557 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8F4F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dk1"/>
                          </a:solidFill>
                          <a:latin typeface="+mn-lt"/>
                          <a:ea typeface="Times New Roman" panose="02020603050405020304" pitchFamily="18" charset="0"/>
                          <a:cs typeface="+mn-cs"/>
                        </a:rPr>
                        <a:t>Volet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dk1"/>
                          </a:solidFill>
                          <a:latin typeface="+mn-lt"/>
                          <a:ea typeface="Times New Roman" panose="02020603050405020304" pitchFamily="18" charset="0"/>
                          <a:cs typeface="+mn-cs"/>
                        </a:rPr>
                        <a:t>3 999 203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6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F4F1"/>
                    </a:solidFill>
                  </a:tcPr>
                </a:tc>
                <a:extLst>
                  <a:ext uri="{0D108BD9-81ED-4DB2-BD59-A6C34878D82A}">
                    <a16:rowId xmlns:a16="http://schemas.microsoft.com/office/drawing/2014/main" val="2473605042"/>
                  </a:ext>
                </a:extLst>
              </a:tr>
              <a:tr h="370840">
                <a:tc>
                  <a:txBody>
                    <a:bodyPr/>
                    <a:lstStyle/>
                    <a:p>
                      <a:pPr algn="l"/>
                      <a:r>
                        <a:rPr lang="fr-FR" sz="800" b="1" dirty="0">
                          <a:solidFill>
                            <a:schemeClr val="tx1"/>
                          </a:solidFill>
                          <a:latin typeface="+mj-lt"/>
                          <a:ea typeface="Times New Roman" panose="02020603050405020304" pitchFamily="18" charset="0"/>
                        </a:rPr>
                        <a:t>VORTEX</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8F4F1"/>
                    </a:solidFill>
                  </a:tcPr>
                </a:tc>
                <a:tc>
                  <a:txBody>
                    <a:bodyPr/>
                    <a:lstStyle/>
                    <a:p>
                      <a:pPr algn="l"/>
                      <a:r>
                        <a:rPr lang="fr-FR" sz="700" dirty="0">
                          <a:latin typeface="+mj-lt"/>
                          <a:ea typeface="Times New Roman" panose="02020603050405020304" pitchFamily="18" charset="0"/>
                        </a:rPr>
                        <a:t>Analyse des composés organiques Volatils dans l’air expiré pour le diagnostic rapide d'infections respiratoires émergentes</a:t>
                      </a:r>
                      <a:endParaRPr lang="fr-FR" sz="700" dirty="0">
                        <a:latin typeface="+mj-lt"/>
                      </a:endParaRPr>
                    </a:p>
                  </a:txBody>
                  <a:tcPr anchor="ctr">
                    <a:lnB w="12700" cap="flat" cmpd="sng" algn="ctr">
                      <a:solidFill>
                        <a:schemeClr val="tx1"/>
                      </a:solidFill>
                      <a:prstDash val="solid"/>
                      <a:round/>
                      <a:headEnd type="none" w="med" len="med"/>
                      <a:tailEnd type="none" w="med" len="med"/>
                    </a:lnB>
                    <a:solidFill>
                      <a:srgbClr val="D8F4F1"/>
                    </a:solidFill>
                  </a:tcPr>
                </a:tc>
                <a:tc>
                  <a:txBody>
                    <a:bodyPr/>
                    <a:lstStyle/>
                    <a:p>
                      <a:pPr algn="l"/>
                      <a:r>
                        <a:rPr lang="fr-FR" sz="700" dirty="0">
                          <a:latin typeface="+mj-lt"/>
                          <a:ea typeface="Times New Roman" panose="02020603050405020304" pitchFamily="18" charset="0"/>
                        </a:rPr>
                        <a:t>Alexandre GAYMARD</a:t>
                      </a:r>
                    </a:p>
                    <a:p>
                      <a:pPr algn="l"/>
                      <a:r>
                        <a:rPr lang="fr-FR" sz="700" dirty="0">
                          <a:latin typeface="+mj-lt"/>
                        </a:rPr>
                        <a:t>(CHU Lyon)</a:t>
                      </a:r>
                    </a:p>
                  </a:txBody>
                  <a:tcPr anchor="ctr">
                    <a:lnB w="12700" cap="flat" cmpd="sng" algn="ctr">
                      <a:solidFill>
                        <a:schemeClr val="tx1"/>
                      </a:solidFill>
                      <a:prstDash val="solid"/>
                      <a:round/>
                      <a:headEnd type="none" w="med" len="med"/>
                      <a:tailEnd type="none" w="med" len="med"/>
                    </a:lnB>
                    <a:solidFill>
                      <a:srgbClr val="D8F4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2 418 646 M€</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8F4F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8F4F1"/>
                    </a:solidFill>
                  </a:tcPr>
                </a:tc>
                <a:extLst>
                  <a:ext uri="{0D108BD9-81ED-4DB2-BD59-A6C34878D82A}">
                    <a16:rowId xmlns:a16="http://schemas.microsoft.com/office/drawing/2014/main" val="1455164153"/>
                  </a:ext>
                </a:extLst>
              </a:tr>
              <a:tr h="370840">
                <a:tc>
                  <a:txBody>
                    <a:bodyPr/>
                    <a:lstStyle/>
                    <a:p>
                      <a:pPr algn="l"/>
                      <a:r>
                        <a:rPr lang="fr-FR" sz="800" b="1" dirty="0">
                          <a:solidFill>
                            <a:schemeClr val="tx1"/>
                          </a:solidFill>
                          <a:latin typeface="+mj-lt"/>
                          <a:ea typeface="Times New Roman" panose="02020603050405020304" pitchFamily="18" charset="0"/>
                        </a:rPr>
                        <a:t>TICKRISK</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EACD"/>
                    </a:solidFill>
                  </a:tcPr>
                </a:tc>
                <a:tc>
                  <a:txBody>
                    <a:bodyPr/>
                    <a:lstStyle/>
                    <a:p>
                      <a:pPr algn="l"/>
                      <a:r>
                        <a:rPr lang="fr-FR" sz="700" dirty="0">
                          <a:latin typeface="+mj-lt"/>
                          <a:ea typeface="Times New Roman" panose="02020603050405020304" pitchFamily="18" charset="0"/>
                        </a:rPr>
                        <a:t>Co-développer la preparedness et la communication des risques : Savoirs, politiques et expériences de la FHCC aux frontières de l'Europe </a:t>
                      </a:r>
                      <a:endParaRPr lang="fr-FR" sz="700" dirty="0">
                        <a:latin typeface="+mj-lt"/>
                      </a:endParaRPr>
                    </a:p>
                  </a:txBody>
                  <a:tcPr anchor="ctr">
                    <a:lnT w="12700" cap="flat" cmpd="sng" algn="ctr">
                      <a:solidFill>
                        <a:schemeClr val="tx1"/>
                      </a:solidFill>
                      <a:prstDash val="solid"/>
                      <a:round/>
                      <a:headEnd type="none" w="med" len="med"/>
                      <a:tailEnd type="none" w="med" len="med"/>
                    </a:lnT>
                    <a:solidFill>
                      <a:srgbClr val="FFEACD"/>
                    </a:solidFill>
                  </a:tcPr>
                </a:tc>
                <a:tc>
                  <a:txBody>
                    <a:bodyPr/>
                    <a:lstStyle/>
                    <a:p>
                      <a:pPr algn="l"/>
                      <a:r>
                        <a:rPr lang="fr-FR" sz="700" dirty="0">
                          <a:latin typeface="+mj-lt"/>
                          <a:ea typeface="Times New Roman" panose="02020603050405020304" pitchFamily="18" charset="0"/>
                        </a:rPr>
                        <a:t>Tamara GILES-VERNICK (Institut Pasteur) </a:t>
                      </a:r>
                      <a:endParaRPr lang="fr-FR" sz="700" dirty="0">
                        <a:latin typeface="+mj-lt"/>
                      </a:endParaRPr>
                    </a:p>
                  </a:txBody>
                  <a:tcPr anchor="ctr">
                    <a:lnT w="12700" cap="flat" cmpd="sng" algn="ctr">
                      <a:solidFill>
                        <a:schemeClr val="tx1"/>
                      </a:solidFill>
                      <a:prstDash val="solid"/>
                      <a:round/>
                      <a:headEnd type="none" w="med" len="med"/>
                      <a:tailEnd type="none" w="med" len="med"/>
                    </a:lnT>
                    <a:solidFill>
                      <a:srgbClr val="FFEA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1 594 059 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EACD"/>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dk1"/>
                          </a:solidFill>
                          <a:latin typeface="+mn-lt"/>
                          <a:ea typeface="Times New Roman" panose="02020603050405020304" pitchFamily="18" charset="0"/>
                          <a:cs typeface="+mn-cs"/>
                        </a:rPr>
                        <a:t>Volet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dk1"/>
                          </a:solidFill>
                          <a:latin typeface="+mn-lt"/>
                          <a:ea typeface="Times New Roman" panose="02020603050405020304" pitchFamily="18" charset="0"/>
                          <a:cs typeface="+mn-cs"/>
                        </a:rPr>
                        <a:t>3 121 051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dirty="0">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D"/>
                    </a:solidFill>
                  </a:tcPr>
                </a:tc>
                <a:extLst>
                  <a:ext uri="{0D108BD9-81ED-4DB2-BD59-A6C34878D82A}">
                    <a16:rowId xmlns:a16="http://schemas.microsoft.com/office/drawing/2014/main" val="3343346364"/>
                  </a:ext>
                </a:extLst>
              </a:tr>
              <a:tr h="370840">
                <a:tc>
                  <a:txBody>
                    <a:bodyPr/>
                    <a:lstStyle/>
                    <a:p>
                      <a:pPr algn="l"/>
                      <a:r>
                        <a:rPr lang="fr-FR" sz="800" b="1" dirty="0">
                          <a:solidFill>
                            <a:schemeClr val="tx1"/>
                          </a:solidFill>
                          <a:latin typeface="+mj-lt"/>
                          <a:ea typeface="Times New Roman" panose="02020603050405020304" pitchFamily="18" charset="0"/>
                        </a:rPr>
                        <a:t>ACME</a:t>
                      </a:r>
                      <a:endParaRPr lang="fr-FR" sz="8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EACD"/>
                    </a:solidFill>
                  </a:tcPr>
                </a:tc>
                <a:tc>
                  <a:txBody>
                    <a:bodyPr/>
                    <a:lstStyle/>
                    <a:p>
                      <a:pPr algn="l"/>
                      <a:r>
                        <a:rPr lang="fr-FR" sz="700" dirty="0">
                          <a:latin typeface="+mj-lt"/>
                          <a:ea typeface="Times New Roman" panose="02020603050405020304" pitchFamily="18" charset="0"/>
                        </a:rPr>
                        <a:t>Améliorer l’Acceptabilité et l’accessibilité des Contre-Mesures préventives dont les vaccins lors d’émergences Épidémiques</a:t>
                      </a:r>
                      <a:endParaRPr lang="fr-FR" sz="700" dirty="0">
                        <a:latin typeface="+mj-lt"/>
                      </a:endParaRPr>
                    </a:p>
                  </a:txBody>
                  <a:tcPr anchor="ctr">
                    <a:lnB w="12700" cap="flat" cmpd="sng" algn="ctr">
                      <a:solidFill>
                        <a:schemeClr val="tx1"/>
                      </a:solidFill>
                      <a:prstDash val="solid"/>
                      <a:round/>
                      <a:headEnd type="none" w="med" len="med"/>
                      <a:tailEnd type="none" w="med" len="med"/>
                    </a:lnB>
                    <a:solidFill>
                      <a:srgbClr val="FFEACD"/>
                    </a:solidFill>
                  </a:tcPr>
                </a:tc>
                <a:tc>
                  <a:txBody>
                    <a:bodyPr/>
                    <a:lstStyle/>
                    <a:p>
                      <a:pPr algn="l"/>
                      <a:r>
                        <a:rPr lang="fr-FR" sz="700" dirty="0">
                          <a:latin typeface="+mj-lt"/>
                          <a:ea typeface="Times New Roman" panose="02020603050405020304" pitchFamily="18" charset="0"/>
                        </a:rPr>
                        <a:t>Judith MUELLER </a:t>
                      </a:r>
                    </a:p>
                    <a:p>
                      <a:pPr algn="l"/>
                      <a:r>
                        <a:rPr lang="fr-FR" sz="700" dirty="0">
                          <a:latin typeface="+mj-lt"/>
                          <a:ea typeface="Times New Roman" panose="02020603050405020304" pitchFamily="18" charset="0"/>
                        </a:rPr>
                        <a:t>(Institut Pasteur) </a:t>
                      </a:r>
                      <a:endParaRPr lang="fr-FR" sz="700" dirty="0">
                        <a:latin typeface="+mj-lt"/>
                      </a:endParaRPr>
                    </a:p>
                  </a:txBody>
                  <a:tcPr anchor="ctr">
                    <a:lnB w="12700" cap="flat" cmpd="sng" algn="ctr">
                      <a:solidFill>
                        <a:schemeClr val="tx1"/>
                      </a:solidFill>
                      <a:prstDash val="solid"/>
                      <a:round/>
                      <a:headEnd type="none" w="med" len="med"/>
                      <a:tailEnd type="none" w="med" len="med"/>
                    </a:lnB>
                    <a:solidFill>
                      <a:srgbClr val="FFEA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a:latin typeface="+mj-lt"/>
                          <a:ea typeface="Times New Roman" panose="02020603050405020304" pitchFamily="18" charset="0"/>
                        </a:rPr>
                        <a:t>1 526 992 M€</a:t>
                      </a:r>
                      <a:endParaRPr lang="fr-FR" sz="700" dirty="0">
                        <a:effectLst/>
                        <a:latin typeface="+mj-lt"/>
                        <a:ea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ACD"/>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dirty="0">
                        <a:effectLst/>
                        <a:latin typeface="+mj-lt"/>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ACD"/>
                    </a:solidFill>
                  </a:tcPr>
                </a:tc>
                <a:extLst>
                  <a:ext uri="{0D108BD9-81ED-4DB2-BD59-A6C34878D82A}">
                    <a16:rowId xmlns:a16="http://schemas.microsoft.com/office/drawing/2014/main" val="4257272692"/>
                  </a:ext>
                </a:extLst>
              </a:tr>
            </a:tbl>
          </a:graphicData>
        </a:graphic>
      </p:graphicFrame>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
        <p:nvSpPr>
          <p:cNvPr id="13" name="Titre 1"/>
          <p:cNvSpPr>
            <a:spLocks noGrp="1"/>
          </p:cNvSpPr>
          <p:nvPr>
            <p:ph type="title"/>
          </p:nvPr>
        </p:nvSpPr>
        <p:spPr>
          <a:xfrm>
            <a:off x="1493060" y="192209"/>
            <a:ext cx="8424000" cy="540000"/>
          </a:xfrm>
        </p:spPr>
        <p:txBody>
          <a:bodyPr/>
          <a:lstStyle/>
          <a:p>
            <a:r>
              <a:rPr lang="fr-FR" dirty="0"/>
              <a:t>Projets lauréats</a:t>
            </a:r>
          </a:p>
        </p:txBody>
      </p:sp>
    </p:spTree>
    <p:extLst>
      <p:ext uri="{BB962C8B-B14F-4D97-AF65-F5344CB8AC3E}">
        <p14:creationId xmlns:p14="http://schemas.microsoft.com/office/powerpoint/2010/main" val="340317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dirty="0"/>
          </a:p>
        </p:txBody>
      </p:sp>
      <p:sp>
        <p:nvSpPr>
          <p:cNvPr id="5" name="Espace réservé du texte 4"/>
          <p:cNvSpPr>
            <a:spLocks noGrp="1"/>
          </p:cNvSpPr>
          <p:nvPr>
            <p:ph type="body" idx="2"/>
          </p:nvPr>
        </p:nvSpPr>
        <p:spPr/>
        <p:txBody>
          <a:bodyPr/>
          <a:lstStyle/>
          <a:p>
            <a:endParaRPr lang="fr-FR"/>
          </a:p>
        </p:txBody>
      </p:sp>
      <p:graphicFrame>
        <p:nvGraphicFramePr>
          <p:cNvPr id="8" name="Tableau 7"/>
          <p:cNvGraphicFramePr>
            <a:graphicFrameLocks noGrp="1"/>
          </p:cNvGraphicFramePr>
          <p:nvPr/>
        </p:nvGraphicFramePr>
        <p:xfrm>
          <a:off x="1205532" y="847087"/>
          <a:ext cx="7110884" cy="3857800"/>
        </p:xfrm>
        <a:graphic>
          <a:graphicData uri="http://schemas.openxmlformats.org/drawingml/2006/table">
            <a:tbl>
              <a:tblPr/>
              <a:tblGrid>
                <a:gridCol w="7110884">
                  <a:extLst>
                    <a:ext uri="{9D8B030D-6E8A-4147-A177-3AD203B41FA5}">
                      <a16:colId xmlns:a16="http://schemas.microsoft.com/office/drawing/2014/main" val="244450960"/>
                    </a:ext>
                  </a:extLst>
                </a:gridCol>
              </a:tblGrid>
              <a:tr h="619738">
                <a:tc>
                  <a:txBody>
                    <a:bodyPr/>
                    <a:lstStyle/>
                    <a:p>
                      <a:pPr marL="0" marR="0" lvl="0" indent="0" algn="ctr" defTabSz="914400" eaLnBrk="1" fontAlgn="ctr" latinLnBrk="0" hangingPunct="1">
                        <a:lnSpc>
                          <a:spcPct val="100000"/>
                        </a:lnSpc>
                        <a:spcBef>
                          <a:spcPts val="0"/>
                        </a:spcBef>
                        <a:spcAft>
                          <a:spcPts val="600"/>
                        </a:spcAft>
                        <a:buClrTx/>
                        <a:buSzTx/>
                        <a:buFontTx/>
                        <a:buNone/>
                        <a:tabLst/>
                        <a:defRPr/>
                      </a:pPr>
                      <a:r>
                        <a:rPr lang="fr-FR" sz="1200" b="1" kern="0" dirty="0">
                          <a:solidFill>
                            <a:schemeClr val="bg1"/>
                          </a:solidFill>
                          <a:latin typeface="Marianne" panose="02000000000000000000" pitchFamily="2" charset="0"/>
                          <a:cs typeface="Calibri" panose="020F0502020204030204" pitchFamily="34" charset="0"/>
                        </a:rPr>
                        <a:t>7,5 milliards d’euros pour faire de la France la nation la plus innovante et souveraine en santé d’Europe</a:t>
                      </a:r>
                    </a:p>
                    <a:p>
                      <a:pPr algn="ctr" fontAlgn="ctr"/>
                      <a:r>
                        <a:rPr lang="fr-FR" sz="1100" dirty="0">
                          <a:solidFill>
                            <a:schemeClr val="bg1"/>
                          </a:solidFill>
                          <a:latin typeface="Marianne" panose="02000000000000000000" pitchFamily="2" charset="0"/>
                          <a:ea typeface="Arial" panose="020B0604020202020204" pitchFamily="34" charset="0"/>
                          <a:cs typeface="Arial" panose="020B0604020202020204" pitchFamily="34" charset="0"/>
                        </a:rPr>
                        <a:t>Rendre le pays attractif pour produire les traitements innovants et assurer la sécurité d’approvisionnement des produits plus matures</a:t>
                      </a:r>
                      <a:endParaRPr lang="fr-FR" sz="1100" b="1" i="0" u="none" strike="noStrike" dirty="0">
                        <a:solidFill>
                          <a:schemeClr val="bg1"/>
                        </a:solidFill>
                        <a:effectLst/>
                        <a:latin typeface="Marianne" panose="02000000000000000000" pitchFamily="2" charset="0"/>
                      </a:endParaRP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91"/>
                    </a:solidFill>
                  </a:tcPr>
                </a:tc>
                <a:extLst>
                  <a:ext uri="{0D108BD9-81ED-4DB2-BD59-A6C34878D82A}">
                    <a16:rowId xmlns:a16="http://schemas.microsoft.com/office/drawing/2014/main" val="2076346090"/>
                  </a:ext>
                </a:extLst>
              </a:tr>
              <a:tr h="347225">
                <a:tc>
                  <a:txBody>
                    <a:bodyPr/>
                    <a:lstStyle/>
                    <a:p>
                      <a:pPr algn="ctr" fontAlgn="ctr"/>
                      <a:r>
                        <a:rPr lang="fr-FR" sz="1100" b="1" i="0" u="none" strike="noStrike" dirty="0">
                          <a:solidFill>
                            <a:schemeClr val="bg1"/>
                          </a:solidFill>
                          <a:effectLst/>
                          <a:latin typeface="Marianne" panose="02000000000000000000" pitchFamily="2" charset="0"/>
                        </a:rPr>
                        <a:t>OBJECTIFS</a:t>
                      </a: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91"/>
                    </a:solidFill>
                  </a:tcPr>
                </a:tc>
                <a:extLst>
                  <a:ext uri="{0D108BD9-81ED-4DB2-BD59-A6C34878D82A}">
                    <a16:rowId xmlns:a16="http://schemas.microsoft.com/office/drawing/2014/main" val="2013826355"/>
                  </a:ext>
                </a:extLst>
              </a:tr>
              <a:tr h="447894">
                <a:tc>
                  <a:txBody>
                    <a:bodyPr/>
                    <a:lstStyle/>
                    <a:p>
                      <a:pPr algn="ctr" fontAlgn="ctr"/>
                      <a:r>
                        <a:rPr lang="fr-FR" sz="1200" dirty="0">
                          <a:latin typeface="Marianne" panose="02000000000000000000" pitchFamily="2" charset="0"/>
                        </a:rPr>
                        <a:t>Soutien à l’investissement industriel</a:t>
                      </a:r>
                      <a:r>
                        <a:rPr lang="fr-FR" sz="1200" baseline="0" dirty="0">
                          <a:latin typeface="Marianne" panose="02000000000000000000" pitchFamily="2" charset="0"/>
                        </a:rPr>
                        <a:t> </a:t>
                      </a:r>
                      <a:r>
                        <a:rPr lang="fr-FR" sz="1200" dirty="0">
                          <a:latin typeface="Marianne" panose="02000000000000000000" pitchFamily="2" charset="0"/>
                        </a:rPr>
                        <a:t>– AAP et PIIEC</a:t>
                      </a:r>
                      <a:endParaRPr lang="fr-FR" sz="1200" b="0" i="0" u="none" strike="noStrike" dirty="0">
                        <a:solidFill>
                          <a:srgbClr val="000000"/>
                        </a:solidFill>
                        <a:effectLst/>
                        <a:latin typeface="Marianne" panose="02000000000000000000" pitchFamily="2" charset="0"/>
                      </a:endParaRP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1848166"/>
                  </a:ext>
                </a:extLst>
              </a:tr>
              <a:tr h="347225">
                <a:tc>
                  <a:txBody>
                    <a:bodyPr/>
                    <a:lstStyle/>
                    <a:p>
                      <a:pPr algn="ctr" fontAlgn="ctr"/>
                      <a:r>
                        <a:rPr lang="fr-FR" sz="1200" b="0" i="0" u="none" strike="noStrike" dirty="0">
                          <a:solidFill>
                            <a:srgbClr val="000000"/>
                          </a:solidFill>
                          <a:effectLst/>
                          <a:latin typeface="Marianne" panose="02000000000000000000" pitchFamily="2" charset="0"/>
                        </a:rPr>
                        <a:t>Créer les dispositifs médicaux de demain</a:t>
                      </a: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0856958"/>
                  </a:ext>
                </a:extLst>
              </a:tr>
              <a:tr h="372904">
                <a:tc>
                  <a:txBody>
                    <a:bodyPr/>
                    <a:lstStyle/>
                    <a:p>
                      <a:pPr algn="ctr" fontAlgn="ctr"/>
                      <a:r>
                        <a:rPr lang="fr-FR" sz="1200" b="0" i="0" u="none" strike="noStrike" dirty="0">
                          <a:solidFill>
                            <a:srgbClr val="000000"/>
                          </a:solidFill>
                          <a:effectLst/>
                          <a:latin typeface="Marianne" panose="02000000000000000000" pitchFamily="2" charset="0"/>
                        </a:rPr>
                        <a:t>Investir dans les 3 domaines de demain</a:t>
                      </a:r>
                      <a:r>
                        <a:rPr lang="fr-FR" sz="1200" b="0" i="0" u="none" strike="noStrike" baseline="0" dirty="0">
                          <a:solidFill>
                            <a:srgbClr val="000000"/>
                          </a:solidFill>
                          <a:effectLst/>
                          <a:latin typeface="Marianne" panose="02000000000000000000" pitchFamily="2" charset="0"/>
                        </a:rPr>
                        <a:t> :</a:t>
                      </a:r>
                      <a:endParaRPr lang="fr-FR" sz="1200" b="0" i="0" u="none" strike="noStrike" dirty="0">
                        <a:solidFill>
                          <a:srgbClr val="000000"/>
                        </a:solidFill>
                        <a:effectLst/>
                        <a:latin typeface="Marianne" panose="02000000000000000000" pitchFamily="2" charset="0"/>
                      </a:endParaRPr>
                    </a:p>
                    <a:p>
                      <a:pPr algn="ctr" fontAlgn="ctr"/>
                      <a:r>
                        <a:rPr lang="fr-FR" sz="1200" b="0" i="0" u="none" strike="noStrike" dirty="0">
                          <a:solidFill>
                            <a:srgbClr val="000000"/>
                          </a:solidFill>
                          <a:effectLst/>
                          <a:latin typeface="Marianne" panose="02000000000000000000" pitchFamily="2" charset="0"/>
                        </a:rPr>
                        <a:t>Biothérapies</a:t>
                      </a:r>
                      <a:r>
                        <a:rPr lang="fr-FR" sz="1200" b="0" i="0" u="none" strike="noStrike" baseline="0" dirty="0">
                          <a:solidFill>
                            <a:srgbClr val="000000"/>
                          </a:solidFill>
                          <a:effectLst/>
                          <a:latin typeface="Marianne" panose="02000000000000000000" pitchFamily="2" charset="0"/>
                        </a:rPr>
                        <a:t> </a:t>
                      </a:r>
                      <a:r>
                        <a:rPr lang="fr-FR" sz="1200" b="0" i="0" u="none" strike="noStrike" dirty="0">
                          <a:solidFill>
                            <a:srgbClr val="000000"/>
                          </a:solidFill>
                          <a:effectLst/>
                          <a:latin typeface="Marianne" panose="02000000000000000000" pitchFamily="2" charset="0"/>
                        </a:rPr>
                        <a:t>, Santé numérique, </a:t>
                      </a:r>
                      <a:r>
                        <a:rPr lang="fr-FR" sz="1200" b="1" i="0" u="none" strike="noStrike" dirty="0">
                          <a:solidFill>
                            <a:srgbClr val="000000"/>
                          </a:solidFill>
                          <a:effectLst/>
                          <a:latin typeface="Marianne" panose="02000000000000000000" pitchFamily="2" charset="0"/>
                        </a:rPr>
                        <a:t>Maladies Infectieuses Emergentes</a:t>
                      </a:r>
                      <a:endParaRPr lang="fr-FR" sz="1200" b="0" i="0" u="none" strike="noStrike" dirty="0">
                        <a:solidFill>
                          <a:srgbClr val="000000"/>
                        </a:solidFill>
                        <a:effectLst/>
                        <a:latin typeface="Marianne" panose="02000000000000000000" pitchFamily="2" charset="0"/>
                      </a:endParaRP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8774834"/>
                  </a:ext>
                </a:extLst>
              </a:tr>
              <a:tr h="347225">
                <a:tc>
                  <a:txBody>
                    <a:bodyPr/>
                    <a:lstStyle/>
                    <a:p>
                      <a:pPr algn="ctr" fontAlgn="ctr"/>
                      <a:r>
                        <a:rPr lang="fr-FR" sz="1200" b="0" i="0" u="none" strike="noStrike" dirty="0">
                          <a:solidFill>
                            <a:srgbClr val="000000"/>
                          </a:solidFill>
                          <a:effectLst/>
                          <a:latin typeface="Marianne" panose="02000000000000000000" pitchFamily="2" charset="0"/>
                        </a:rPr>
                        <a:t>Renforcer la capacité de recherche biomédicale</a:t>
                      </a: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675101"/>
                  </a:ext>
                </a:extLst>
              </a:tr>
              <a:tr h="347225">
                <a:tc>
                  <a:txBody>
                    <a:bodyPr/>
                    <a:lstStyle/>
                    <a:p>
                      <a:pPr algn="ctr" fontAlgn="ctr"/>
                      <a:r>
                        <a:rPr lang="fr-FR" sz="1200" b="0" i="0" u="none" strike="noStrike" dirty="0">
                          <a:solidFill>
                            <a:srgbClr val="000000"/>
                          </a:solidFill>
                          <a:effectLst/>
                          <a:latin typeface="Marianne" panose="02000000000000000000" pitchFamily="2" charset="0"/>
                        </a:rPr>
                        <a:t>Soutien transverse à la maturation et aux essais cliniques </a:t>
                      </a: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0395174"/>
                  </a:ext>
                </a:extLst>
              </a:tr>
              <a:tr h="347225">
                <a:tc>
                  <a:txBody>
                    <a:bodyPr/>
                    <a:lstStyle/>
                    <a:p>
                      <a:pPr algn="ctr" fontAlgn="ctr"/>
                      <a:r>
                        <a:rPr lang="fr-FR" sz="1200" b="0" i="0" u="none" strike="noStrike" dirty="0">
                          <a:solidFill>
                            <a:srgbClr val="000000"/>
                          </a:solidFill>
                          <a:effectLst/>
                          <a:latin typeface="Marianne" panose="02000000000000000000" pitchFamily="2" charset="0"/>
                        </a:rPr>
                        <a:t>Accélérer la croissance des startups et l'innovation de rupture</a:t>
                      </a: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5598313"/>
                  </a:ext>
                </a:extLst>
              </a:tr>
              <a:tr h="681139">
                <a:tc>
                  <a:txBody>
                    <a:bodyPr/>
                    <a:lstStyle/>
                    <a:p>
                      <a:pPr algn="ctr" fontAlgn="ctr"/>
                      <a:r>
                        <a:rPr lang="fr-FR" sz="1200" b="0" i="0" u="none" strike="noStrike" dirty="0">
                          <a:solidFill>
                            <a:srgbClr val="000000"/>
                          </a:solidFill>
                          <a:effectLst/>
                          <a:latin typeface="Marianne" panose="02000000000000000000" pitchFamily="2" charset="0"/>
                        </a:rPr>
                        <a:t>Mesures d’accès au marché et de mise en cohérence des politiques de régulation des prix des médicaments et dispositifs médicaux pour soutenir les innovations et la production</a:t>
                      </a:r>
                    </a:p>
                  </a:txBody>
                  <a:tcPr marL="7144" marR="7144"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7506832"/>
                  </a:ext>
                </a:extLst>
              </a:tr>
            </a:tbl>
          </a:graphicData>
        </a:graphic>
      </p:graphicFrame>
      <p:sp>
        <p:nvSpPr>
          <p:cNvPr id="9" name="ZoneTexte 8"/>
          <p:cNvSpPr txBox="1"/>
          <p:nvPr/>
        </p:nvSpPr>
        <p:spPr>
          <a:xfrm>
            <a:off x="1457739" y="294043"/>
            <a:ext cx="3651962" cy="446276"/>
          </a:xfrm>
          <a:prstGeom prst="rect">
            <a:avLst/>
          </a:prstGeom>
          <a:noFill/>
        </p:spPr>
        <p:txBody>
          <a:bodyPr wrap="none" rtlCol="0">
            <a:spAutoFit/>
          </a:bodyPr>
          <a:lstStyle/>
          <a:p>
            <a:r>
              <a:rPr lang="fr-FR" sz="2300" b="1" dirty="0">
                <a:solidFill>
                  <a:schemeClr val="dk1"/>
                </a:solidFill>
              </a:rPr>
              <a:t>France 2030 - Plan Santé</a:t>
            </a:r>
          </a:p>
        </p:txBody>
      </p:sp>
    </p:spTree>
    <p:extLst>
      <p:ext uri="{BB962C8B-B14F-4D97-AF65-F5344CB8AC3E}">
        <p14:creationId xmlns:p14="http://schemas.microsoft.com/office/powerpoint/2010/main" val="855346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
        <p:nvSpPr>
          <p:cNvPr id="13" name="Titre 1"/>
          <p:cNvSpPr>
            <a:spLocks noGrp="1"/>
          </p:cNvSpPr>
          <p:nvPr>
            <p:ph type="title"/>
          </p:nvPr>
        </p:nvSpPr>
        <p:spPr>
          <a:xfrm>
            <a:off x="1493060" y="192209"/>
            <a:ext cx="8424000" cy="540000"/>
          </a:xfrm>
        </p:spPr>
        <p:txBody>
          <a:bodyPr/>
          <a:lstStyle/>
          <a:p>
            <a:r>
              <a:rPr lang="fr-FR" dirty="0"/>
              <a:t>Pathogènes/pathologies ciblés</a:t>
            </a:r>
          </a:p>
        </p:txBody>
      </p:sp>
      <p:grpSp>
        <p:nvGrpSpPr>
          <p:cNvPr id="5" name="Groupe 4"/>
          <p:cNvGrpSpPr/>
          <p:nvPr/>
        </p:nvGrpSpPr>
        <p:grpSpPr>
          <a:xfrm>
            <a:off x="387409" y="815592"/>
            <a:ext cx="5675012" cy="3966816"/>
            <a:chOff x="432156" y="1911541"/>
            <a:chExt cx="6030190" cy="4156637"/>
          </a:xfrm>
        </p:grpSpPr>
        <p:pic>
          <p:nvPicPr>
            <p:cNvPr id="6" name="Image 5"/>
            <p:cNvPicPr>
              <a:picLocks noChangeAspect="1"/>
            </p:cNvPicPr>
            <p:nvPr/>
          </p:nvPicPr>
          <p:blipFill rotWithShape="1">
            <a:blip r:embed="rId3"/>
            <a:srcRect l="6505" t="6056" r="2988" b="4260"/>
            <a:stretch/>
          </p:blipFill>
          <p:spPr>
            <a:xfrm>
              <a:off x="432156" y="2019007"/>
              <a:ext cx="5952392" cy="4026878"/>
            </a:xfrm>
            <a:prstGeom prst="rect">
              <a:avLst/>
            </a:prstGeom>
          </p:spPr>
        </p:pic>
        <p:sp>
          <p:nvSpPr>
            <p:cNvPr id="7" name="Flèche droite 6"/>
            <p:cNvSpPr/>
            <p:nvPr/>
          </p:nvSpPr>
          <p:spPr>
            <a:xfrm>
              <a:off x="687310" y="2263407"/>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droite 7"/>
            <p:cNvSpPr/>
            <p:nvPr/>
          </p:nvSpPr>
          <p:spPr>
            <a:xfrm>
              <a:off x="687310" y="2442773"/>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lèche droite 8"/>
            <p:cNvSpPr/>
            <p:nvPr/>
          </p:nvSpPr>
          <p:spPr>
            <a:xfrm>
              <a:off x="687310" y="3018027"/>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droite 9"/>
            <p:cNvSpPr/>
            <p:nvPr/>
          </p:nvSpPr>
          <p:spPr>
            <a:xfrm>
              <a:off x="687310" y="3197565"/>
              <a:ext cx="211015" cy="2267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droite 13"/>
            <p:cNvSpPr/>
            <p:nvPr/>
          </p:nvSpPr>
          <p:spPr>
            <a:xfrm>
              <a:off x="687310" y="3387143"/>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lèche droite 14"/>
            <p:cNvSpPr/>
            <p:nvPr/>
          </p:nvSpPr>
          <p:spPr>
            <a:xfrm>
              <a:off x="687310" y="3568350"/>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lèche droite 15"/>
            <p:cNvSpPr/>
            <p:nvPr/>
          </p:nvSpPr>
          <p:spPr>
            <a:xfrm>
              <a:off x="687310" y="3747888"/>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lèche droite 16"/>
            <p:cNvSpPr/>
            <p:nvPr/>
          </p:nvSpPr>
          <p:spPr>
            <a:xfrm>
              <a:off x="687310" y="3937466"/>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droite 17"/>
            <p:cNvSpPr/>
            <p:nvPr/>
          </p:nvSpPr>
          <p:spPr>
            <a:xfrm>
              <a:off x="687310" y="4123291"/>
              <a:ext cx="211015" cy="2267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droite 18"/>
            <p:cNvSpPr/>
            <p:nvPr/>
          </p:nvSpPr>
          <p:spPr>
            <a:xfrm>
              <a:off x="687310" y="4924943"/>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lèche droite 19"/>
            <p:cNvSpPr/>
            <p:nvPr/>
          </p:nvSpPr>
          <p:spPr>
            <a:xfrm>
              <a:off x="687310" y="5104481"/>
              <a:ext cx="211015" cy="226717"/>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droite 20"/>
            <p:cNvSpPr/>
            <p:nvPr/>
          </p:nvSpPr>
          <p:spPr>
            <a:xfrm>
              <a:off x="687310" y="5294059"/>
              <a:ext cx="211015" cy="2267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Flèche droite 21"/>
            <p:cNvSpPr/>
            <p:nvPr/>
          </p:nvSpPr>
          <p:spPr>
            <a:xfrm>
              <a:off x="469892" y="5841461"/>
              <a:ext cx="211015" cy="2267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5811715" y="1911541"/>
              <a:ext cx="650631" cy="268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25" name="Connecteur droit avec flèche 24"/>
          <p:cNvCxnSpPr/>
          <p:nvPr/>
        </p:nvCxnSpPr>
        <p:spPr>
          <a:xfrm>
            <a:off x="4312043" y="1277565"/>
            <a:ext cx="2488223" cy="0"/>
          </a:xfrm>
          <a:prstGeom prst="straightConnector1">
            <a:avLst/>
          </a:prstGeom>
          <a:ln>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5997575" y="1443702"/>
            <a:ext cx="802691" cy="2804"/>
          </a:xfrm>
          <a:prstGeom prst="straightConnector1">
            <a:avLst/>
          </a:prstGeom>
          <a:ln>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6008266" y="2331990"/>
            <a:ext cx="792000" cy="0"/>
          </a:xfrm>
          <a:prstGeom prst="straightConnector1">
            <a:avLst/>
          </a:prstGeom>
          <a:ln>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4172266" y="2857181"/>
            <a:ext cx="2628000" cy="0"/>
          </a:xfrm>
          <a:prstGeom prst="straightConnector1">
            <a:avLst/>
          </a:prstGeom>
          <a:ln>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3200266" y="3799563"/>
            <a:ext cx="3600000" cy="0"/>
          </a:xfrm>
          <a:prstGeom prst="straightConnector1">
            <a:avLst/>
          </a:prstGeom>
          <a:ln>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2156266" y="3992023"/>
            <a:ext cx="4644000" cy="0"/>
          </a:xfrm>
          <a:prstGeom prst="straightConnector1">
            <a:avLst/>
          </a:prstGeom>
          <a:ln>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6740620" y="1156989"/>
            <a:ext cx="984565" cy="246221"/>
          </a:xfrm>
          <a:prstGeom prst="rect">
            <a:avLst/>
          </a:prstGeom>
          <a:noFill/>
        </p:spPr>
        <p:txBody>
          <a:bodyPr wrap="none" rtlCol="0">
            <a:spAutoFit/>
          </a:bodyPr>
          <a:lstStyle/>
          <a:p>
            <a:r>
              <a:rPr lang="fr-FR" sz="1000" dirty="0"/>
              <a:t>1 projet Lassa</a:t>
            </a:r>
          </a:p>
        </p:txBody>
      </p:sp>
      <p:sp>
        <p:nvSpPr>
          <p:cNvPr id="32" name="ZoneTexte 31"/>
          <p:cNvSpPr txBox="1"/>
          <p:nvPr/>
        </p:nvSpPr>
        <p:spPr>
          <a:xfrm>
            <a:off x="6740620" y="2190915"/>
            <a:ext cx="1863011" cy="246221"/>
          </a:xfrm>
          <a:prstGeom prst="rect">
            <a:avLst/>
          </a:prstGeom>
          <a:noFill/>
        </p:spPr>
        <p:txBody>
          <a:bodyPr wrap="none" rtlCol="0">
            <a:spAutoFit/>
          </a:bodyPr>
          <a:lstStyle/>
          <a:p>
            <a:r>
              <a:rPr lang="fr-FR" sz="1000" dirty="0"/>
              <a:t>1 projet Dengue, 1 projet Zika</a:t>
            </a:r>
          </a:p>
        </p:txBody>
      </p:sp>
      <p:sp>
        <p:nvSpPr>
          <p:cNvPr id="33" name="ZoneTexte 32"/>
          <p:cNvSpPr txBox="1"/>
          <p:nvPr/>
        </p:nvSpPr>
        <p:spPr>
          <a:xfrm>
            <a:off x="6740620" y="2743444"/>
            <a:ext cx="1980029" cy="246221"/>
          </a:xfrm>
          <a:prstGeom prst="rect">
            <a:avLst/>
          </a:prstGeom>
          <a:noFill/>
        </p:spPr>
        <p:txBody>
          <a:bodyPr wrap="none" rtlCol="0">
            <a:spAutoFit/>
          </a:bodyPr>
          <a:lstStyle/>
          <a:p>
            <a:r>
              <a:rPr lang="fr-FR" sz="1000" dirty="0"/>
              <a:t>1 projet Nipah/paramyxoviridiae</a:t>
            </a:r>
          </a:p>
        </p:txBody>
      </p:sp>
      <p:sp>
        <p:nvSpPr>
          <p:cNvPr id="34" name="ZoneTexte 33"/>
          <p:cNvSpPr txBox="1"/>
          <p:nvPr/>
        </p:nvSpPr>
        <p:spPr>
          <a:xfrm>
            <a:off x="6740620" y="3857372"/>
            <a:ext cx="1553630" cy="246221"/>
          </a:xfrm>
          <a:prstGeom prst="rect">
            <a:avLst/>
          </a:prstGeom>
          <a:noFill/>
        </p:spPr>
        <p:txBody>
          <a:bodyPr wrap="none" rtlCol="0">
            <a:spAutoFit/>
          </a:bodyPr>
          <a:lstStyle/>
          <a:p>
            <a:r>
              <a:rPr lang="fr-FR" sz="1000" dirty="0"/>
              <a:t>1 projet </a:t>
            </a:r>
            <a:r>
              <a:rPr lang="fr-FR" sz="1000" i="1" dirty="0"/>
              <a:t>Yersisnia Pestis</a:t>
            </a:r>
          </a:p>
        </p:txBody>
      </p:sp>
      <p:sp>
        <p:nvSpPr>
          <p:cNvPr id="35" name="ZoneTexte 34"/>
          <p:cNvSpPr txBox="1"/>
          <p:nvPr/>
        </p:nvSpPr>
        <p:spPr>
          <a:xfrm>
            <a:off x="6740620" y="3670266"/>
            <a:ext cx="1888659" cy="246221"/>
          </a:xfrm>
          <a:prstGeom prst="rect">
            <a:avLst/>
          </a:prstGeom>
          <a:noFill/>
        </p:spPr>
        <p:txBody>
          <a:bodyPr wrap="none" rtlCol="0">
            <a:spAutoFit/>
          </a:bodyPr>
          <a:lstStyle/>
          <a:p>
            <a:r>
              <a:rPr lang="fr-FR" sz="1000" dirty="0"/>
              <a:t>1 projet </a:t>
            </a:r>
            <a:r>
              <a:rPr lang="fr-FR" sz="1000" i="1" dirty="0"/>
              <a:t>Francisella Tularensis</a:t>
            </a:r>
          </a:p>
        </p:txBody>
      </p:sp>
      <p:sp>
        <p:nvSpPr>
          <p:cNvPr id="36" name="ZoneTexte 35"/>
          <p:cNvSpPr txBox="1"/>
          <p:nvPr/>
        </p:nvSpPr>
        <p:spPr>
          <a:xfrm>
            <a:off x="6740620" y="1325830"/>
            <a:ext cx="1002197" cy="246221"/>
          </a:xfrm>
          <a:prstGeom prst="rect">
            <a:avLst/>
          </a:prstGeom>
          <a:noFill/>
        </p:spPr>
        <p:txBody>
          <a:bodyPr wrap="none" rtlCol="0">
            <a:spAutoFit/>
          </a:bodyPr>
          <a:lstStyle/>
          <a:p>
            <a:r>
              <a:rPr lang="fr-FR" sz="1000" dirty="0"/>
              <a:t>1 projet CCHF</a:t>
            </a:r>
          </a:p>
        </p:txBody>
      </p:sp>
      <p:sp>
        <p:nvSpPr>
          <p:cNvPr id="37" name="ZoneTexte 36"/>
          <p:cNvSpPr txBox="1"/>
          <p:nvPr/>
        </p:nvSpPr>
        <p:spPr>
          <a:xfrm>
            <a:off x="6740620" y="4354794"/>
            <a:ext cx="2233304" cy="553998"/>
          </a:xfrm>
          <a:prstGeom prst="rect">
            <a:avLst/>
          </a:prstGeom>
          <a:solidFill>
            <a:schemeClr val="bg1"/>
          </a:solidFill>
        </p:spPr>
        <p:txBody>
          <a:bodyPr wrap="none" rtlCol="0">
            <a:spAutoFit/>
          </a:bodyPr>
          <a:lstStyle/>
          <a:p>
            <a:r>
              <a:rPr lang="fr-FR" sz="1000" dirty="0"/>
              <a:t>2 projets transversaux viroses resp.</a:t>
            </a:r>
          </a:p>
          <a:p>
            <a:r>
              <a:rPr lang="fr-FR" sz="1000" dirty="0"/>
              <a:t>1 projet surveillance virale  </a:t>
            </a:r>
          </a:p>
          <a:p>
            <a:r>
              <a:rPr lang="fr-FR" sz="1000" dirty="0"/>
              <a:t>1 projet acceptabilité contremesures</a:t>
            </a:r>
            <a:endParaRPr lang="fr-FR" sz="1000" i="1" dirty="0"/>
          </a:p>
        </p:txBody>
      </p:sp>
      <p:sp>
        <p:nvSpPr>
          <p:cNvPr id="38" name="Rectangle 37"/>
          <p:cNvSpPr/>
          <p:nvPr/>
        </p:nvSpPr>
        <p:spPr>
          <a:xfrm>
            <a:off x="3448600" y="2431533"/>
            <a:ext cx="2422907"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jeudi 28/03 au plus tard</a:t>
            </a:r>
            <a:endParaRPr lang="fr-FR" dirty="0"/>
          </a:p>
        </p:txBody>
      </p:sp>
      <p:sp>
        <p:nvSpPr>
          <p:cNvPr id="2" name="Rectangle 1"/>
          <p:cNvSpPr/>
          <p:nvPr/>
        </p:nvSpPr>
        <p:spPr>
          <a:xfrm>
            <a:off x="5556154" y="4483946"/>
            <a:ext cx="647582" cy="27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Flèche droite 38"/>
          <p:cNvSpPr/>
          <p:nvPr/>
        </p:nvSpPr>
        <p:spPr>
          <a:xfrm>
            <a:off x="6943597" y="780547"/>
            <a:ext cx="78152" cy="10818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40" name="ZoneTexte 39"/>
          <p:cNvSpPr txBox="1"/>
          <p:nvPr/>
        </p:nvSpPr>
        <p:spPr>
          <a:xfrm>
            <a:off x="6982673" y="719222"/>
            <a:ext cx="1737976" cy="200055"/>
          </a:xfrm>
          <a:prstGeom prst="rect">
            <a:avLst/>
          </a:prstGeom>
          <a:noFill/>
        </p:spPr>
        <p:txBody>
          <a:bodyPr wrap="none" rtlCol="0">
            <a:spAutoFit/>
          </a:bodyPr>
          <a:lstStyle/>
          <a:p>
            <a:r>
              <a:rPr lang="fr-FR" sz="700" i="1" dirty="0"/>
              <a:t>Projet soumis AAP 2023  et non r</a:t>
            </a:r>
            <a:r>
              <a:rPr lang="fr-FR" sz="700" dirty="0"/>
              <a:t>etenu</a:t>
            </a:r>
          </a:p>
        </p:txBody>
      </p:sp>
      <p:sp>
        <p:nvSpPr>
          <p:cNvPr id="41" name="Flèche droite 40"/>
          <p:cNvSpPr/>
          <p:nvPr/>
        </p:nvSpPr>
        <p:spPr>
          <a:xfrm>
            <a:off x="6947878" y="916922"/>
            <a:ext cx="78152" cy="108182"/>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42" name="ZoneTexte 41"/>
          <p:cNvSpPr txBox="1"/>
          <p:nvPr/>
        </p:nvSpPr>
        <p:spPr>
          <a:xfrm>
            <a:off x="6986954" y="855597"/>
            <a:ext cx="1537600" cy="200055"/>
          </a:xfrm>
          <a:prstGeom prst="rect">
            <a:avLst/>
          </a:prstGeom>
          <a:noFill/>
        </p:spPr>
        <p:txBody>
          <a:bodyPr wrap="none" rtlCol="0">
            <a:spAutoFit/>
          </a:bodyPr>
          <a:lstStyle/>
          <a:p>
            <a:r>
              <a:rPr lang="fr-FR" sz="700" i="1" dirty="0"/>
              <a:t>Projet soumis AAP 2023 et retenu</a:t>
            </a:r>
          </a:p>
        </p:txBody>
      </p:sp>
    </p:spTree>
    <p:extLst>
      <p:ext uri="{BB962C8B-B14F-4D97-AF65-F5344CB8AC3E}">
        <p14:creationId xmlns:p14="http://schemas.microsoft.com/office/powerpoint/2010/main" val="1133342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None/>
            </a:pPr>
            <a:r>
              <a:rPr lang="fr-FR" dirty="0"/>
              <a:t>L’Appel à projets 2024 du PEPR MIE</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41</a:t>
            </a:fld>
            <a:endParaRPr lang="fr-FR" dirty="0"/>
          </a:p>
        </p:txBody>
      </p:sp>
    </p:spTree>
    <p:extLst>
      <p:ext uri="{BB962C8B-B14F-4D97-AF65-F5344CB8AC3E}">
        <p14:creationId xmlns:p14="http://schemas.microsoft.com/office/powerpoint/2010/main" val="2246753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678999"/>
            <a:ext cx="8424000" cy="540000"/>
          </a:xfrm>
        </p:spPr>
        <p:txBody>
          <a:bodyPr/>
          <a:lstStyle/>
          <a:p>
            <a:r>
              <a:rPr lang="fr-FR" dirty="0"/>
              <a:t>Informations générales</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42</a:t>
            </a:fld>
            <a:endParaRPr lang="fr-FR" dirty="0"/>
          </a:p>
        </p:txBody>
      </p:sp>
      <p:sp>
        <p:nvSpPr>
          <p:cNvPr id="7" name="Espace réservé du texte 6"/>
          <p:cNvSpPr>
            <a:spLocks noGrp="1"/>
          </p:cNvSpPr>
          <p:nvPr>
            <p:ph type="body" idx="4"/>
          </p:nvPr>
        </p:nvSpPr>
        <p:spPr>
          <a:xfrm>
            <a:off x="126209" y="1148433"/>
            <a:ext cx="8424000" cy="450000"/>
          </a:xfrm>
        </p:spPr>
        <p:txBody>
          <a:bodyPr/>
          <a:lstStyle/>
          <a:p>
            <a:r>
              <a:rPr lang="fr-FR" dirty="0"/>
              <a:t>Calendrier</a:t>
            </a:r>
          </a:p>
        </p:txBody>
      </p:sp>
      <p:sp>
        <p:nvSpPr>
          <p:cNvPr id="11" name="ZoneTexte 10"/>
          <p:cNvSpPr txBox="1"/>
          <p:nvPr/>
        </p:nvSpPr>
        <p:spPr>
          <a:xfrm>
            <a:off x="647866" y="2265912"/>
            <a:ext cx="663388" cy="461665"/>
          </a:xfrm>
          <a:prstGeom prst="rect">
            <a:avLst/>
          </a:prstGeom>
          <a:noFill/>
        </p:spPr>
        <p:txBody>
          <a:bodyPr wrap="square" rtlCol="0">
            <a:spAutoFit/>
          </a:bodyPr>
          <a:lstStyle/>
          <a:p>
            <a:pPr algn="ctr"/>
            <a:r>
              <a:rPr lang="fr-FR" sz="1200" b="1" dirty="0">
                <a:solidFill>
                  <a:schemeClr val="bg1"/>
                </a:solidFill>
              </a:rPr>
              <a:t>Mars 2024</a:t>
            </a:r>
          </a:p>
        </p:txBody>
      </p:sp>
      <p:graphicFrame>
        <p:nvGraphicFramePr>
          <p:cNvPr id="16" name="Diagramme 15"/>
          <p:cNvGraphicFramePr/>
          <p:nvPr/>
        </p:nvGraphicFramePr>
        <p:xfrm>
          <a:off x="2013619" y="1163805"/>
          <a:ext cx="5553372" cy="3480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Tree>
    <p:extLst>
      <p:ext uri="{BB962C8B-B14F-4D97-AF65-F5344CB8AC3E}">
        <p14:creationId xmlns:p14="http://schemas.microsoft.com/office/powerpoint/2010/main" val="927399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678999"/>
            <a:ext cx="8424000" cy="540000"/>
          </a:xfrm>
        </p:spPr>
        <p:txBody>
          <a:bodyPr/>
          <a:lstStyle/>
          <a:p>
            <a:r>
              <a:rPr lang="fr-FR" dirty="0"/>
              <a:t>Informations générales</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43</a:t>
            </a:fld>
            <a:endParaRPr lang="fr-FR" dirty="0"/>
          </a:p>
        </p:txBody>
      </p:sp>
      <p:sp>
        <p:nvSpPr>
          <p:cNvPr id="7" name="Espace réservé du texte 6"/>
          <p:cNvSpPr>
            <a:spLocks noGrp="1"/>
          </p:cNvSpPr>
          <p:nvPr>
            <p:ph type="body" idx="4"/>
          </p:nvPr>
        </p:nvSpPr>
        <p:spPr>
          <a:xfrm>
            <a:off x="126209" y="1148433"/>
            <a:ext cx="8424000" cy="450000"/>
          </a:xfrm>
        </p:spPr>
        <p:txBody>
          <a:bodyPr/>
          <a:lstStyle/>
          <a:p>
            <a:r>
              <a:rPr lang="fr-FR" dirty="0"/>
              <a:t>Attentes générales</a:t>
            </a:r>
          </a:p>
        </p:txBody>
      </p:sp>
      <p:sp>
        <p:nvSpPr>
          <p:cNvPr id="11" name="ZoneTexte 10"/>
          <p:cNvSpPr txBox="1"/>
          <p:nvPr/>
        </p:nvSpPr>
        <p:spPr>
          <a:xfrm>
            <a:off x="647866" y="2265912"/>
            <a:ext cx="663388" cy="461665"/>
          </a:xfrm>
          <a:prstGeom prst="rect">
            <a:avLst/>
          </a:prstGeom>
          <a:noFill/>
        </p:spPr>
        <p:txBody>
          <a:bodyPr wrap="square" rtlCol="0">
            <a:spAutoFit/>
          </a:bodyPr>
          <a:lstStyle/>
          <a:p>
            <a:pPr algn="ctr"/>
            <a:r>
              <a:rPr lang="fr-FR" sz="1200" b="1" dirty="0">
                <a:solidFill>
                  <a:schemeClr val="bg1"/>
                </a:solidFill>
              </a:rPr>
              <a:t>Mars 2024</a:t>
            </a:r>
          </a:p>
        </p:txBody>
      </p:sp>
      <p:sp>
        <p:nvSpPr>
          <p:cNvPr id="14" name="ZoneTexte 13"/>
          <p:cNvSpPr txBox="1"/>
          <p:nvPr/>
        </p:nvSpPr>
        <p:spPr>
          <a:xfrm>
            <a:off x="647866" y="5309933"/>
            <a:ext cx="663388" cy="646331"/>
          </a:xfrm>
          <a:prstGeom prst="rect">
            <a:avLst/>
          </a:prstGeom>
          <a:noFill/>
        </p:spPr>
        <p:txBody>
          <a:bodyPr wrap="square" rtlCol="0">
            <a:spAutoFit/>
          </a:bodyPr>
          <a:lstStyle/>
          <a:p>
            <a:pPr algn="ctr"/>
            <a:r>
              <a:rPr lang="fr-FR" sz="1200" b="1" dirty="0">
                <a:solidFill>
                  <a:schemeClr val="bg1"/>
                </a:solidFill>
              </a:rPr>
              <a:t>Oct-déc</a:t>
            </a:r>
          </a:p>
          <a:p>
            <a:pPr algn="ctr"/>
            <a:r>
              <a:rPr lang="fr-FR" sz="1200" b="1" dirty="0">
                <a:solidFill>
                  <a:schemeClr val="bg1"/>
                </a:solidFill>
              </a:rPr>
              <a:t>2024</a:t>
            </a:r>
          </a:p>
        </p:txBody>
      </p:sp>
      <p:sp>
        <p:nvSpPr>
          <p:cNvPr id="4" name="Rectangle 3"/>
          <p:cNvSpPr/>
          <p:nvPr/>
        </p:nvSpPr>
        <p:spPr>
          <a:xfrm>
            <a:off x="360000" y="1537274"/>
            <a:ext cx="8094887" cy="2549416"/>
          </a:xfrm>
          <a:prstGeom prst="rect">
            <a:avLst/>
          </a:prstGeom>
        </p:spPr>
        <p:txBody>
          <a:bodyPr wrap="square">
            <a:spAutoFit/>
          </a:bodyPr>
          <a:lstStyle/>
          <a:p>
            <a:pPr marL="742950" lvl="1" indent="-285750">
              <a:spcBef>
                <a:spcPts val="400"/>
              </a:spcBef>
              <a:buFont typeface="Arial" panose="020B0604020202020204" pitchFamily="34" charset="0"/>
              <a:buChar char="•"/>
            </a:pPr>
            <a:r>
              <a:rPr lang="fr-FR" sz="1300" dirty="0"/>
              <a:t>Projets structurants pour prévenir et contrôler les MIE au niveau individuel et collectif et une meilleure préparation au risque d'épidémie et/ou de crise sanitaire.</a:t>
            </a:r>
          </a:p>
          <a:p>
            <a:pPr marL="742950" lvl="1" indent="-285750">
              <a:spcBef>
                <a:spcPts val="400"/>
              </a:spcBef>
              <a:buFont typeface="Arial" panose="020B0604020202020204" pitchFamily="34" charset="0"/>
              <a:buChar char="•"/>
            </a:pPr>
            <a:r>
              <a:rPr lang="fr-FR" sz="1300" dirty="0"/>
              <a:t>Consortia </a:t>
            </a:r>
            <a:r>
              <a:rPr lang="fr-FR" sz="1300" dirty="0">
                <a:solidFill>
                  <a:srgbClr val="C00000"/>
                </a:solidFill>
              </a:rPr>
              <a:t>interdisciplinaires</a:t>
            </a:r>
            <a:r>
              <a:rPr lang="fr-FR" sz="1300" dirty="0"/>
              <a:t> d’équipes de recherche académiques françaises, collaborations internationales et avec des parties prenantes, dont des partenaires privés, encouragées.</a:t>
            </a:r>
          </a:p>
          <a:p>
            <a:pPr marL="742950" lvl="1" indent="-285750">
              <a:spcBef>
                <a:spcPts val="400"/>
              </a:spcBef>
              <a:buFont typeface="Arial" panose="020B0604020202020204" pitchFamily="34" charset="0"/>
              <a:buChar char="•"/>
            </a:pPr>
            <a:r>
              <a:rPr lang="fr-FR" sz="1300" dirty="0"/>
              <a:t>Les établissements à </a:t>
            </a:r>
            <a:r>
              <a:rPr lang="fr-FR" sz="1300" dirty="0">
                <a:solidFill>
                  <a:srgbClr val="C00000"/>
                </a:solidFill>
              </a:rPr>
              <a:t>but lucratif </a:t>
            </a:r>
            <a:r>
              <a:rPr lang="fr-FR" sz="1300" dirty="0"/>
              <a:t>et les établissements étrangers </a:t>
            </a:r>
            <a:r>
              <a:rPr lang="fr-FR" sz="1300" dirty="0">
                <a:solidFill>
                  <a:srgbClr val="C00000"/>
                </a:solidFill>
              </a:rPr>
              <a:t>ne sont pas bénéficiaires de l’aide.</a:t>
            </a:r>
          </a:p>
          <a:p>
            <a:pPr marL="742950" lvl="1" indent="-285750">
              <a:spcBef>
                <a:spcPts val="400"/>
              </a:spcBef>
              <a:buFont typeface="Arial" panose="020B0604020202020204" pitchFamily="34" charset="0"/>
              <a:buChar char="•"/>
            </a:pPr>
            <a:r>
              <a:rPr lang="fr-FR" sz="1300" dirty="0"/>
              <a:t>Projets d’envergure de </a:t>
            </a:r>
            <a:r>
              <a:rPr lang="fr-FR" sz="1300" dirty="0">
                <a:solidFill>
                  <a:srgbClr val="C00000"/>
                </a:solidFill>
              </a:rPr>
              <a:t>2 à 3 ans </a:t>
            </a:r>
            <a:r>
              <a:rPr lang="fr-FR" sz="1300" dirty="0"/>
              <a:t>en recherche amont, de R&amp;D (TRL entre 1 et 3), en santé publique et sciences humaines et sociales.</a:t>
            </a:r>
          </a:p>
          <a:p>
            <a:pPr marL="742950" lvl="1" indent="-285750">
              <a:spcBef>
                <a:spcPts val="400"/>
              </a:spcBef>
              <a:buFont typeface="Arial" panose="020B0604020202020204" pitchFamily="34" charset="0"/>
              <a:buChar char="•"/>
            </a:pPr>
            <a:r>
              <a:rPr lang="fr-FR" sz="1300" dirty="0"/>
              <a:t>Budget minimal: </a:t>
            </a:r>
            <a:r>
              <a:rPr lang="fr-FR" sz="1300" dirty="0">
                <a:solidFill>
                  <a:srgbClr val="C00000"/>
                </a:solidFill>
              </a:rPr>
              <a:t>1M€ (volet 1 et 2). Aucun budget minimal </a:t>
            </a:r>
            <a:r>
              <a:rPr lang="fr-FR" sz="1300" dirty="0">
                <a:solidFill>
                  <a:schemeClr val="tx1"/>
                </a:solidFill>
              </a:rPr>
              <a:t>n’est imposé aux recherches rentrant </a:t>
            </a:r>
            <a:r>
              <a:rPr lang="fr-FR" sz="1300" dirty="0">
                <a:solidFill>
                  <a:srgbClr val="C00000"/>
                </a:solidFill>
              </a:rPr>
              <a:t>dans le volet 3  </a:t>
            </a:r>
            <a:endParaRPr lang="fr-FR" sz="1300" dirty="0">
              <a:solidFill>
                <a:schemeClr val="tx1"/>
              </a:solidFill>
            </a:endParaRPr>
          </a:p>
          <a:p>
            <a:pPr marL="742950" lvl="1" indent="-285750">
              <a:spcBef>
                <a:spcPts val="400"/>
              </a:spcBef>
              <a:buFont typeface="Arial" panose="020B0604020202020204" pitchFamily="34" charset="0"/>
              <a:buChar char="•"/>
            </a:pPr>
            <a:r>
              <a:rPr lang="fr-FR" sz="1300" dirty="0">
                <a:solidFill>
                  <a:schemeClr val="tx1"/>
                </a:solidFill>
              </a:rPr>
              <a:t>Le</a:t>
            </a:r>
            <a:r>
              <a:rPr lang="fr-FR" sz="1300" dirty="0">
                <a:solidFill>
                  <a:srgbClr val="C00000"/>
                </a:solidFill>
              </a:rPr>
              <a:t> </a:t>
            </a:r>
            <a:r>
              <a:rPr lang="fr-FR" sz="1300" dirty="0"/>
              <a:t>financement d’allocations de recherche associées au projet déposé est possible.</a:t>
            </a:r>
          </a:p>
        </p:txBody>
      </p:sp>
      <p:sp>
        <p:nvSpPr>
          <p:cNvPr id="5" name="ZoneTexte 4"/>
          <p:cNvSpPr txBox="1"/>
          <p:nvPr/>
        </p:nvSpPr>
        <p:spPr>
          <a:xfrm>
            <a:off x="3071676" y="4281656"/>
            <a:ext cx="2533066" cy="307777"/>
          </a:xfrm>
          <a:prstGeom prst="rect">
            <a:avLst/>
          </a:prstGeom>
          <a:noFill/>
          <a:ln w="19050">
            <a:solidFill>
              <a:srgbClr val="C00000"/>
            </a:solidFill>
          </a:ln>
        </p:spPr>
        <p:txBody>
          <a:bodyPr wrap="none" rtlCol="0">
            <a:spAutoFit/>
          </a:bodyPr>
          <a:lstStyle/>
          <a:p>
            <a:r>
              <a:rPr lang="fr-FR" dirty="0">
                <a:solidFill>
                  <a:srgbClr val="C00000"/>
                </a:solidFill>
              </a:rPr>
              <a:t>Enveloppe disponible: 13 M€</a:t>
            </a:r>
          </a:p>
        </p:txBody>
      </p:sp>
    </p:spTree>
    <p:extLst>
      <p:ext uri="{BB962C8B-B14F-4D97-AF65-F5344CB8AC3E}">
        <p14:creationId xmlns:p14="http://schemas.microsoft.com/office/powerpoint/2010/main" val="2998085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678999"/>
            <a:ext cx="8424000" cy="540000"/>
          </a:xfrm>
        </p:spPr>
        <p:txBody>
          <a:bodyPr/>
          <a:lstStyle/>
          <a:p>
            <a:r>
              <a:rPr lang="fr-FR" dirty="0"/>
              <a:t>Informations générales</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44</a:t>
            </a:fld>
            <a:endParaRPr lang="fr-FR" dirty="0"/>
          </a:p>
        </p:txBody>
      </p:sp>
      <p:sp>
        <p:nvSpPr>
          <p:cNvPr id="7" name="Espace réservé du texte 6"/>
          <p:cNvSpPr>
            <a:spLocks noGrp="1"/>
          </p:cNvSpPr>
          <p:nvPr>
            <p:ph type="body" idx="4"/>
          </p:nvPr>
        </p:nvSpPr>
        <p:spPr>
          <a:xfrm>
            <a:off x="126208" y="1173208"/>
            <a:ext cx="8424000" cy="450000"/>
          </a:xfrm>
        </p:spPr>
        <p:txBody>
          <a:bodyPr/>
          <a:lstStyle/>
          <a:p>
            <a:r>
              <a:rPr lang="fr-FR" dirty="0"/>
              <a:t>Périmètre de l’Appel 2024</a:t>
            </a:r>
          </a:p>
        </p:txBody>
      </p:sp>
      <p:sp>
        <p:nvSpPr>
          <p:cNvPr id="11" name="ZoneTexte 10"/>
          <p:cNvSpPr txBox="1"/>
          <p:nvPr/>
        </p:nvSpPr>
        <p:spPr>
          <a:xfrm>
            <a:off x="647866" y="2265912"/>
            <a:ext cx="663388" cy="461665"/>
          </a:xfrm>
          <a:prstGeom prst="rect">
            <a:avLst/>
          </a:prstGeom>
          <a:noFill/>
        </p:spPr>
        <p:txBody>
          <a:bodyPr wrap="square" rtlCol="0">
            <a:spAutoFit/>
          </a:bodyPr>
          <a:lstStyle/>
          <a:p>
            <a:pPr algn="ctr"/>
            <a:r>
              <a:rPr lang="fr-FR" sz="1200" b="1" dirty="0">
                <a:solidFill>
                  <a:schemeClr val="bg1"/>
                </a:solidFill>
              </a:rPr>
              <a:t>Mars 2024</a:t>
            </a:r>
          </a:p>
        </p:txBody>
      </p:sp>
      <p:sp>
        <p:nvSpPr>
          <p:cNvPr id="14" name="ZoneTexte 13"/>
          <p:cNvSpPr txBox="1"/>
          <p:nvPr/>
        </p:nvSpPr>
        <p:spPr>
          <a:xfrm>
            <a:off x="647866" y="5309933"/>
            <a:ext cx="663388" cy="646331"/>
          </a:xfrm>
          <a:prstGeom prst="rect">
            <a:avLst/>
          </a:prstGeom>
          <a:noFill/>
        </p:spPr>
        <p:txBody>
          <a:bodyPr wrap="square" rtlCol="0">
            <a:spAutoFit/>
          </a:bodyPr>
          <a:lstStyle/>
          <a:p>
            <a:pPr algn="ctr"/>
            <a:r>
              <a:rPr lang="fr-FR" sz="1200" b="1" dirty="0">
                <a:solidFill>
                  <a:schemeClr val="bg1"/>
                </a:solidFill>
              </a:rPr>
              <a:t>Oct-déc</a:t>
            </a:r>
          </a:p>
          <a:p>
            <a:pPr algn="ctr"/>
            <a:r>
              <a:rPr lang="fr-FR" sz="1200" b="1" dirty="0">
                <a:solidFill>
                  <a:schemeClr val="bg1"/>
                </a:solidFill>
              </a:rPr>
              <a:t>2024</a:t>
            </a:r>
          </a:p>
        </p:txBody>
      </p:sp>
      <p:sp>
        <p:nvSpPr>
          <p:cNvPr id="4" name="Rectangle 3"/>
          <p:cNvSpPr/>
          <p:nvPr/>
        </p:nvSpPr>
        <p:spPr>
          <a:xfrm>
            <a:off x="647866" y="1713208"/>
            <a:ext cx="7776835" cy="2308324"/>
          </a:xfrm>
          <a:prstGeom prst="rect">
            <a:avLst/>
          </a:prstGeom>
        </p:spPr>
        <p:txBody>
          <a:bodyPr wrap="square">
            <a:spAutoFit/>
          </a:bodyPr>
          <a:lstStyle/>
          <a:p>
            <a:pPr marL="171450" indent="-171450" algn="just">
              <a:lnSpc>
                <a:spcPct val="110000"/>
              </a:lnSpc>
              <a:spcAft>
                <a:spcPts val="1200"/>
              </a:spcAft>
              <a:buClr>
                <a:srgbClr val="C00000"/>
              </a:buClr>
              <a:buFont typeface="Wingdings" panose="05000000000000000000" pitchFamily="2" charset="2"/>
              <a:buChar char="§"/>
            </a:pPr>
            <a:r>
              <a:rPr lang="fr-FR" sz="1200" dirty="0"/>
              <a:t>Les trois </a:t>
            </a:r>
            <a:r>
              <a:rPr lang="fr-FR" sz="1200" dirty="0">
                <a:solidFill>
                  <a:srgbClr val="C00000"/>
                </a:solidFill>
              </a:rPr>
              <a:t>volets prioritaires restent inchangés </a:t>
            </a:r>
            <a:r>
              <a:rPr lang="fr-FR" sz="1200" dirty="0"/>
              <a:t>et tel que définis dans le document de cadrage du PEPR MIE, les </a:t>
            </a:r>
            <a:r>
              <a:rPr lang="fr-FR" sz="1200" dirty="0">
                <a:solidFill>
                  <a:srgbClr val="C00000"/>
                </a:solidFill>
              </a:rPr>
              <a:t>axes scientifiques </a:t>
            </a:r>
            <a:r>
              <a:rPr lang="fr-FR" sz="1200" dirty="0"/>
              <a:t>pour chacun des volets ont été </a:t>
            </a:r>
            <a:r>
              <a:rPr lang="fr-FR" sz="1200" dirty="0">
                <a:solidFill>
                  <a:srgbClr val="C00000"/>
                </a:solidFill>
              </a:rPr>
              <a:t>précisés ou reformulés </a:t>
            </a:r>
            <a:r>
              <a:rPr lang="fr-FR" sz="1200" dirty="0"/>
              <a:t>afin d'apporter davantage de clarté</a:t>
            </a:r>
          </a:p>
          <a:p>
            <a:pPr lvl="1" algn="just">
              <a:lnSpc>
                <a:spcPct val="110000"/>
              </a:lnSpc>
              <a:spcAft>
                <a:spcPts val="1200"/>
              </a:spcAft>
            </a:pPr>
            <a:r>
              <a:rPr lang="fr-FR" sz="1050" dirty="0"/>
              <a:t>	- Volet 1 : Accélérer l’acquisition de connaissances sur les MIE</a:t>
            </a:r>
          </a:p>
          <a:p>
            <a:pPr lvl="6" algn="just">
              <a:lnSpc>
                <a:spcPct val="110000"/>
              </a:lnSpc>
              <a:spcAft>
                <a:spcPts val="600"/>
              </a:spcAft>
            </a:pPr>
            <a:r>
              <a:rPr lang="fr-FR" sz="1050" dirty="0"/>
              <a:t>	- Volet 2 : Organiser et développer de nouveaux traitements, vaccins et autres outils de prévention, diagnostics 	et outils de surveillance pour les MIE</a:t>
            </a:r>
          </a:p>
          <a:p>
            <a:pPr lvl="6" algn="just">
              <a:lnSpc>
                <a:spcPct val="110000"/>
              </a:lnSpc>
              <a:spcAft>
                <a:spcPts val="600"/>
              </a:spcAft>
            </a:pPr>
            <a:r>
              <a:rPr lang="fr-FR" sz="1050" dirty="0"/>
              <a:t>	- Volet 3 : Permettre aux politiques publiques et à la société de faire face aux crises épidémiques</a:t>
            </a:r>
          </a:p>
          <a:p>
            <a:pPr lvl="6" algn="just">
              <a:lnSpc>
                <a:spcPct val="110000"/>
              </a:lnSpc>
              <a:spcAft>
                <a:spcPts val="600"/>
              </a:spcAft>
            </a:pPr>
            <a:endParaRPr lang="fr-FR" sz="800" dirty="0"/>
          </a:p>
          <a:p>
            <a:pPr marL="180975" lvl="2" algn="just">
              <a:lnSpc>
                <a:spcPct val="120000"/>
              </a:lnSpc>
              <a:buClr>
                <a:srgbClr val="C00000"/>
              </a:buClr>
            </a:pPr>
            <a:endParaRPr lang="fr-FR" sz="12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Tree>
    <p:extLst>
      <p:ext uri="{BB962C8B-B14F-4D97-AF65-F5344CB8AC3E}">
        <p14:creationId xmlns:p14="http://schemas.microsoft.com/office/powerpoint/2010/main" val="3235035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678999"/>
            <a:ext cx="8424000" cy="540000"/>
          </a:xfrm>
        </p:spPr>
        <p:txBody>
          <a:bodyPr/>
          <a:lstStyle/>
          <a:p>
            <a:r>
              <a:rPr lang="fr-FR" dirty="0"/>
              <a:t>Informations générales</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45</a:t>
            </a:fld>
            <a:endParaRPr lang="fr-FR" dirty="0"/>
          </a:p>
        </p:txBody>
      </p:sp>
      <p:sp>
        <p:nvSpPr>
          <p:cNvPr id="7" name="Espace réservé du texte 6"/>
          <p:cNvSpPr>
            <a:spLocks noGrp="1"/>
          </p:cNvSpPr>
          <p:nvPr>
            <p:ph type="body" idx="4"/>
          </p:nvPr>
        </p:nvSpPr>
        <p:spPr>
          <a:xfrm>
            <a:off x="126208" y="1173208"/>
            <a:ext cx="8424000" cy="450000"/>
          </a:xfrm>
        </p:spPr>
        <p:txBody>
          <a:bodyPr/>
          <a:lstStyle/>
          <a:p>
            <a:r>
              <a:rPr lang="fr-FR" dirty="0"/>
              <a:t>Périmètre de l’Appel 2024</a:t>
            </a:r>
          </a:p>
        </p:txBody>
      </p:sp>
      <p:sp>
        <p:nvSpPr>
          <p:cNvPr id="11" name="ZoneTexte 10"/>
          <p:cNvSpPr txBox="1"/>
          <p:nvPr/>
        </p:nvSpPr>
        <p:spPr>
          <a:xfrm>
            <a:off x="647866" y="2265912"/>
            <a:ext cx="663388" cy="461665"/>
          </a:xfrm>
          <a:prstGeom prst="rect">
            <a:avLst/>
          </a:prstGeom>
          <a:noFill/>
        </p:spPr>
        <p:txBody>
          <a:bodyPr wrap="square" rtlCol="0">
            <a:spAutoFit/>
          </a:bodyPr>
          <a:lstStyle/>
          <a:p>
            <a:pPr algn="ctr"/>
            <a:r>
              <a:rPr lang="fr-FR" sz="1200" b="1" dirty="0">
                <a:solidFill>
                  <a:schemeClr val="bg1"/>
                </a:solidFill>
              </a:rPr>
              <a:t>Mars 2024</a:t>
            </a:r>
          </a:p>
        </p:txBody>
      </p:sp>
      <p:sp>
        <p:nvSpPr>
          <p:cNvPr id="14" name="ZoneTexte 13"/>
          <p:cNvSpPr txBox="1"/>
          <p:nvPr/>
        </p:nvSpPr>
        <p:spPr>
          <a:xfrm>
            <a:off x="647866" y="5309933"/>
            <a:ext cx="663388" cy="646331"/>
          </a:xfrm>
          <a:prstGeom prst="rect">
            <a:avLst/>
          </a:prstGeom>
          <a:noFill/>
        </p:spPr>
        <p:txBody>
          <a:bodyPr wrap="square" rtlCol="0">
            <a:spAutoFit/>
          </a:bodyPr>
          <a:lstStyle/>
          <a:p>
            <a:pPr algn="ctr"/>
            <a:r>
              <a:rPr lang="fr-FR" sz="1200" b="1" dirty="0">
                <a:solidFill>
                  <a:schemeClr val="bg1"/>
                </a:solidFill>
              </a:rPr>
              <a:t>Oct-déc</a:t>
            </a:r>
          </a:p>
          <a:p>
            <a:pPr algn="ctr"/>
            <a:r>
              <a:rPr lang="fr-FR" sz="1200" b="1" dirty="0">
                <a:solidFill>
                  <a:schemeClr val="bg1"/>
                </a:solidFill>
              </a:rPr>
              <a:t>2024</a:t>
            </a:r>
          </a:p>
        </p:txBody>
      </p:sp>
      <p:sp>
        <p:nvSpPr>
          <p:cNvPr id="4" name="Rectangle 3"/>
          <p:cNvSpPr/>
          <p:nvPr/>
        </p:nvSpPr>
        <p:spPr>
          <a:xfrm>
            <a:off x="785739" y="1632737"/>
            <a:ext cx="7572522" cy="2681503"/>
          </a:xfrm>
          <a:prstGeom prst="rect">
            <a:avLst/>
          </a:prstGeom>
        </p:spPr>
        <p:txBody>
          <a:bodyPr wrap="square">
            <a:spAutoFit/>
          </a:bodyPr>
          <a:lstStyle/>
          <a:p>
            <a:pPr marL="171450" indent="-171450" algn="just">
              <a:lnSpc>
                <a:spcPct val="110000"/>
              </a:lnSpc>
              <a:spcAft>
                <a:spcPts val="1200"/>
              </a:spcAft>
              <a:buClr>
                <a:srgbClr val="C00000"/>
              </a:buClr>
              <a:buFont typeface="Wingdings" panose="05000000000000000000" pitchFamily="2" charset="2"/>
              <a:buChar char="§"/>
            </a:pPr>
            <a:r>
              <a:rPr lang="fr-FR" sz="1200" dirty="0"/>
              <a:t>Les projets proposés devront cibler </a:t>
            </a:r>
            <a:r>
              <a:rPr lang="fr-FR" sz="1200" dirty="0">
                <a:solidFill>
                  <a:srgbClr val="C00000"/>
                </a:solidFill>
              </a:rPr>
              <a:t>une ou plusieurs familles de maladies émergentes prioritaires</a:t>
            </a:r>
            <a:r>
              <a:rPr lang="fr-FR" sz="1200" dirty="0"/>
              <a:t>, à savoir:</a:t>
            </a:r>
          </a:p>
          <a:p>
            <a:pPr lvl="1" algn="just">
              <a:lnSpc>
                <a:spcPct val="110000"/>
              </a:lnSpc>
              <a:spcAft>
                <a:spcPts val="600"/>
              </a:spcAft>
              <a:buClr>
                <a:srgbClr val="C00000"/>
              </a:buClr>
            </a:pPr>
            <a:r>
              <a:rPr lang="fr-FR" sz="1050" dirty="0"/>
              <a:t>	- Les fièvres hémorragiques virales </a:t>
            </a:r>
          </a:p>
          <a:p>
            <a:pPr lvl="1" algn="just">
              <a:lnSpc>
                <a:spcPct val="110000"/>
              </a:lnSpc>
              <a:spcAft>
                <a:spcPts val="600"/>
              </a:spcAft>
              <a:buClr>
                <a:srgbClr val="C00000"/>
              </a:buClr>
            </a:pPr>
            <a:r>
              <a:rPr lang="fr-FR" sz="1050" dirty="0"/>
              <a:t>	- Les arboviroses</a:t>
            </a:r>
          </a:p>
          <a:p>
            <a:pPr lvl="1" algn="just">
              <a:lnSpc>
                <a:spcPct val="110000"/>
              </a:lnSpc>
              <a:spcAft>
                <a:spcPts val="600"/>
              </a:spcAft>
              <a:buClr>
                <a:srgbClr val="C00000"/>
              </a:buClr>
            </a:pPr>
            <a:r>
              <a:rPr lang="fr-FR" sz="1050" dirty="0"/>
              <a:t>	- Les viroses respiratoires</a:t>
            </a:r>
          </a:p>
          <a:p>
            <a:pPr lvl="1" algn="just">
              <a:lnSpc>
                <a:spcPct val="110000"/>
              </a:lnSpc>
              <a:spcAft>
                <a:spcPts val="600"/>
              </a:spcAft>
              <a:buClr>
                <a:srgbClr val="C00000"/>
              </a:buClr>
            </a:pPr>
            <a:r>
              <a:rPr lang="fr-FR" sz="1200" dirty="0"/>
              <a:t>    Les approches transversales sont également encouragées </a:t>
            </a:r>
          </a:p>
          <a:p>
            <a:pPr lvl="6" algn="just">
              <a:lnSpc>
                <a:spcPct val="110000"/>
              </a:lnSpc>
              <a:spcAft>
                <a:spcPts val="600"/>
              </a:spcAft>
              <a:buClr>
                <a:srgbClr val="C00000"/>
              </a:buClr>
            </a:pPr>
            <a:endParaRPr lang="fr-FR" sz="800" dirty="0"/>
          </a:p>
          <a:p>
            <a:pPr marL="171450" lvl="6" indent="-171450" algn="just">
              <a:lnSpc>
                <a:spcPct val="110000"/>
              </a:lnSpc>
              <a:spcAft>
                <a:spcPts val="600"/>
              </a:spcAft>
              <a:buClr>
                <a:srgbClr val="C00000"/>
              </a:buClr>
              <a:buFont typeface="Wingdings" panose="05000000000000000000" pitchFamily="2" charset="2"/>
              <a:buChar char="§"/>
            </a:pPr>
            <a:r>
              <a:rPr lang="fr-FR" sz="1200" dirty="0"/>
              <a:t>Les propositions attendues devront prendre en compte de l’évolution des connaissances et des capacités de recherche françaises, y compris pour </a:t>
            </a:r>
            <a:r>
              <a:rPr lang="fr-FR" sz="1200" dirty="0">
                <a:solidFill>
                  <a:srgbClr val="C00000"/>
                </a:solidFill>
              </a:rPr>
              <a:t>s’inscrire en complémentarité des thématiques déjà couvertes par les projets lauréats de l’AAP 2023.</a:t>
            </a:r>
          </a:p>
          <a:p>
            <a:pPr marL="180975" lvl="2" algn="just">
              <a:lnSpc>
                <a:spcPct val="120000"/>
              </a:lnSpc>
              <a:buClr>
                <a:srgbClr val="C00000"/>
              </a:buClr>
            </a:pPr>
            <a:endParaRPr lang="fr-FR" sz="12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Tree>
    <p:extLst>
      <p:ext uri="{BB962C8B-B14F-4D97-AF65-F5344CB8AC3E}">
        <p14:creationId xmlns:p14="http://schemas.microsoft.com/office/powerpoint/2010/main" val="2731540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38635"/>
            <a:ext cx="8424000" cy="540000"/>
          </a:xfrm>
        </p:spPr>
        <p:txBody>
          <a:bodyPr/>
          <a:lstStyle/>
          <a:p>
            <a:r>
              <a:rPr lang="fr-FR" dirty="0"/>
              <a:t>Composition du dossier de soumission</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46</a:t>
            </a:fld>
            <a:endParaRPr lang="fr-FR" dirty="0"/>
          </a:p>
        </p:txBody>
      </p:sp>
      <p:sp>
        <p:nvSpPr>
          <p:cNvPr id="8" name="Espace réservé du texte 6">
            <a:extLst>
              <a:ext uri="{FF2B5EF4-FFF2-40B4-BE49-F238E27FC236}">
                <a16:creationId xmlns:a16="http://schemas.microsoft.com/office/drawing/2014/main" id="{3AB1A381-ADC9-ACA1-AE6A-C2984CAAAAF5}"/>
              </a:ext>
            </a:extLst>
          </p:cNvPr>
          <p:cNvSpPr>
            <a:spLocks noGrp="1"/>
          </p:cNvSpPr>
          <p:nvPr>
            <p:ph type="body" sz="quarter" idx="4294967295"/>
          </p:nvPr>
        </p:nvSpPr>
        <p:spPr>
          <a:xfrm>
            <a:off x="359999" y="1278635"/>
            <a:ext cx="8424000" cy="2699999"/>
          </a:xfrm>
          <a:prstGeom prst="rect">
            <a:avLst/>
          </a:prstGeom>
        </p:spPr>
        <p:txBody>
          <a:bodyPr/>
          <a:lstStyle/>
          <a:p>
            <a:pPr marL="285750" indent="-285750">
              <a:spcBef>
                <a:spcPts val="400"/>
              </a:spcBef>
              <a:spcAft>
                <a:spcPts val="600"/>
              </a:spcAft>
              <a:buClr>
                <a:srgbClr val="C00000"/>
              </a:buClr>
              <a:buFont typeface="Wingdings" panose="05000000000000000000" pitchFamily="2" charset="2"/>
              <a:buChar char="§"/>
            </a:pPr>
            <a:r>
              <a:rPr lang="fr-FR" sz="1200" dirty="0"/>
              <a:t>Présentation scientifique du projet – </a:t>
            </a:r>
            <a:r>
              <a:rPr lang="fr-FR" sz="1200" dirty="0">
                <a:solidFill>
                  <a:srgbClr val="C00000"/>
                </a:solidFill>
              </a:rPr>
              <a:t>trame disponible</a:t>
            </a:r>
            <a:r>
              <a:rPr lang="fr-FR" sz="1200" dirty="0"/>
              <a:t> sur le site de l’ANRS MIE et la plateforme Apogée</a:t>
            </a:r>
          </a:p>
          <a:p>
            <a:pPr lvl="1">
              <a:spcAft>
                <a:spcPts val="600"/>
              </a:spcAft>
              <a:buClr>
                <a:srgbClr val="C00000"/>
              </a:buClr>
            </a:pPr>
            <a:r>
              <a:rPr lang="fr-FR" sz="1200" dirty="0"/>
              <a:t>	-  </a:t>
            </a:r>
            <a:r>
              <a:rPr lang="fr-FR" sz="1100" dirty="0"/>
              <a:t>rédigé en </a:t>
            </a:r>
            <a:r>
              <a:rPr lang="fr-FR" sz="1100" dirty="0">
                <a:solidFill>
                  <a:srgbClr val="C00000"/>
                </a:solidFill>
              </a:rPr>
              <a:t>anglais; 25 pages </a:t>
            </a:r>
            <a:r>
              <a:rPr lang="fr-FR" sz="1100" dirty="0"/>
              <a:t>maximum sans annexes (Arial 11pt, interligne 1,15)</a:t>
            </a:r>
          </a:p>
          <a:p>
            <a:pPr lvl="1">
              <a:spcAft>
                <a:spcPts val="600"/>
              </a:spcAft>
              <a:buClr>
                <a:srgbClr val="C00000"/>
              </a:buClr>
            </a:pPr>
            <a:endParaRPr lang="fr-FR" sz="600" dirty="0"/>
          </a:p>
          <a:p>
            <a:pPr marL="171450" lvl="1" indent="-171450">
              <a:spcAft>
                <a:spcPts val="600"/>
              </a:spcAft>
              <a:buClr>
                <a:srgbClr val="C00000"/>
              </a:buClr>
              <a:buFont typeface="Wingdings" panose="05000000000000000000" pitchFamily="2" charset="2"/>
              <a:buChar char="§"/>
            </a:pPr>
            <a:r>
              <a:rPr lang="fr-FR" sz="1200" dirty="0"/>
              <a:t>Demandes d’Allocation de recherche associées au porjet – </a:t>
            </a:r>
            <a:r>
              <a:rPr lang="fr-FR" sz="1200" dirty="0">
                <a:solidFill>
                  <a:srgbClr val="C00000"/>
                </a:solidFill>
              </a:rPr>
              <a:t>trame disponible</a:t>
            </a:r>
            <a:r>
              <a:rPr lang="fr-FR" sz="1200" dirty="0"/>
              <a:t> sur le site de l’ANRS MIE et la plateforme  Apogée</a:t>
            </a:r>
          </a:p>
          <a:p>
            <a:pPr lvl="2">
              <a:spcAft>
                <a:spcPts val="300"/>
              </a:spcAft>
              <a:buClr>
                <a:srgbClr val="C00000"/>
              </a:buClr>
            </a:pPr>
            <a:r>
              <a:rPr lang="fr-FR" sz="1100" dirty="0"/>
              <a:t>	-  non nominatives</a:t>
            </a:r>
          </a:p>
          <a:p>
            <a:pPr lvl="2">
              <a:spcAft>
                <a:spcPts val="300"/>
              </a:spcAft>
              <a:buClr>
                <a:srgbClr val="C00000"/>
              </a:buClr>
            </a:pPr>
            <a:r>
              <a:rPr lang="fr-FR" sz="1100" dirty="0"/>
              <a:t>	-  rédigées en </a:t>
            </a:r>
            <a:r>
              <a:rPr lang="fr-FR" sz="1100" dirty="0">
                <a:solidFill>
                  <a:srgbClr val="C00000"/>
                </a:solidFill>
              </a:rPr>
              <a:t>anglais; 4 pages </a:t>
            </a:r>
            <a:r>
              <a:rPr lang="fr-FR" sz="1100" dirty="0"/>
              <a:t>maximum par demande (Arial 11pt, interligne de 1,15)</a:t>
            </a:r>
          </a:p>
          <a:p>
            <a:pPr lvl="2">
              <a:spcAft>
                <a:spcPts val="300"/>
              </a:spcAft>
              <a:buClr>
                <a:srgbClr val="C00000"/>
              </a:buClr>
            </a:pPr>
            <a:r>
              <a:rPr lang="fr-FR" sz="1100" dirty="0"/>
              <a:t>	-  le dossier Allocation de recherche doit être annexé au document de projet (un seul </a:t>
            </a:r>
            <a:r>
              <a:rPr lang="fr-FR" sz="1100" dirty="0" err="1"/>
              <a:t>pdf</a:t>
            </a:r>
            <a:r>
              <a:rPr lang="fr-FR" sz="1100" dirty="0"/>
              <a:t> </a:t>
            </a:r>
            <a:r>
              <a:rPr lang="fr-FR" sz="1100" dirty="0" err="1"/>
              <a:t>projet+allocation</a:t>
            </a:r>
            <a:r>
              <a:rPr lang="fr-FR" sz="1100" dirty="0"/>
              <a:t>)</a:t>
            </a:r>
          </a:p>
          <a:p>
            <a:pPr lvl="2">
              <a:spcAft>
                <a:spcPts val="300"/>
              </a:spcAft>
              <a:buClr>
                <a:srgbClr val="C00000"/>
              </a:buClr>
            </a:pPr>
            <a:endParaRPr lang="fr-FR" sz="600" dirty="0"/>
          </a:p>
          <a:p>
            <a:pPr marL="171450" lvl="2" indent="-171450">
              <a:spcAft>
                <a:spcPts val="1200"/>
              </a:spcAft>
              <a:buClr>
                <a:srgbClr val="C00000"/>
              </a:buClr>
              <a:buFont typeface="Wingdings" panose="05000000000000000000" pitchFamily="2" charset="2"/>
              <a:buChar char="§"/>
            </a:pPr>
            <a:r>
              <a:rPr lang="fr-FR" sz="1200" dirty="0"/>
              <a:t>Informations administratives et budgétaires:  à remplir directement sur le formulaire dédié sur la plateforme Apogée</a:t>
            </a:r>
          </a:p>
          <a:p>
            <a:pPr marL="171450" lvl="2" indent="-171450">
              <a:spcAft>
                <a:spcPts val="1200"/>
              </a:spcAft>
              <a:buClr>
                <a:srgbClr val="C00000"/>
              </a:buClr>
              <a:buFont typeface="Wingdings" panose="05000000000000000000" pitchFamily="2" charset="2"/>
              <a:buChar char="§"/>
            </a:pPr>
            <a:r>
              <a:rPr lang="fr-FR" sz="1200" dirty="0"/>
              <a:t>Lettre d’engagement signée par la personne habilitée à engager l’Établissement Coordinateur et chaque Établissement Partenaire - </a:t>
            </a:r>
            <a:r>
              <a:rPr lang="fr-FR" sz="1200" dirty="0">
                <a:solidFill>
                  <a:srgbClr val="C00000"/>
                </a:solidFill>
              </a:rPr>
              <a:t>trame disponible</a:t>
            </a:r>
            <a:r>
              <a:rPr lang="fr-FR" sz="1200" dirty="0"/>
              <a:t> sur le site de l’ANRS MIE et la plateforme Apogée</a:t>
            </a:r>
          </a:p>
          <a:p>
            <a:pPr marL="171450" lvl="2" indent="-171450">
              <a:spcAft>
                <a:spcPts val="600"/>
              </a:spcAft>
              <a:buClr>
                <a:srgbClr val="C00000"/>
              </a:buClr>
              <a:buFont typeface="Wingdings" panose="05000000000000000000" pitchFamily="2" charset="2"/>
              <a:buChar char="§"/>
            </a:pPr>
            <a:endParaRPr lang="fr-FR" sz="1200" dirty="0"/>
          </a:p>
        </p:txBody>
      </p:sp>
      <p:sp>
        <p:nvSpPr>
          <p:cNvPr id="9" name="ZoneTexte 8"/>
          <p:cNvSpPr txBox="1"/>
          <p:nvPr/>
        </p:nvSpPr>
        <p:spPr>
          <a:xfrm>
            <a:off x="1457738" y="4669024"/>
            <a:ext cx="6118983" cy="307777"/>
          </a:xfrm>
          <a:prstGeom prst="rect">
            <a:avLst/>
          </a:prstGeom>
          <a:solidFill>
            <a:schemeClr val="bg1"/>
          </a:solidFill>
          <a:ln w="12700">
            <a:solidFill>
              <a:srgbClr val="C00000"/>
            </a:solidFill>
          </a:ln>
        </p:spPr>
        <p:txBody>
          <a:bodyPr wrap="none" rtlCol="0">
            <a:spAutoFit/>
          </a:bodyPr>
          <a:lstStyle/>
          <a:p>
            <a:r>
              <a:rPr lang="fr-FR" dirty="0">
                <a:solidFill>
                  <a:srgbClr val="C00000"/>
                </a:solidFill>
              </a:rPr>
              <a:t>Soumission exclusivement sur la plateforme Apogée – onglet AAP FLASH </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Tree>
    <p:extLst>
      <p:ext uri="{BB962C8B-B14F-4D97-AF65-F5344CB8AC3E}">
        <p14:creationId xmlns:p14="http://schemas.microsoft.com/office/powerpoint/2010/main" val="2580128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47</a:t>
            </a:fld>
            <a:endParaRPr lang="fr-FR" dirty="0"/>
          </a:p>
        </p:txBody>
      </p:sp>
      <p:sp>
        <p:nvSpPr>
          <p:cNvPr id="14" name="ZoneTexte 13"/>
          <p:cNvSpPr txBox="1"/>
          <p:nvPr/>
        </p:nvSpPr>
        <p:spPr>
          <a:xfrm>
            <a:off x="647866" y="5309933"/>
            <a:ext cx="663388" cy="646331"/>
          </a:xfrm>
          <a:prstGeom prst="rect">
            <a:avLst/>
          </a:prstGeom>
          <a:noFill/>
        </p:spPr>
        <p:txBody>
          <a:bodyPr wrap="square" rtlCol="0">
            <a:spAutoFit/>
          </a:bodyPr>
          <a:lstStyle/>
          <a:p>
            <a:pPr algn="ctr"/>
            <a:r>
              <a:rPr lang="fr-FR" sz="1200" b="1" dirty="0">
                <a:solidFill>
                  <a:schemeClr val="bg1"/>
                </a:solidFill>
              </a:rPr>
              <a:t>Oct-déc</a:t>
            </a:r>
          </a:p>
          <a:p>
            <a:pPr algn="ctr"/>
            <a:r>
              <a:rPr lang="fr-FR" sz="1200" b="1" dirty="0">
                <a:solidFill>
                  <a:schemeClr val="bg1"/>
                </a:solidFill>
              </a:rPr>
              <a:t>2024</a:t>
            </a:r>
          </a:p>
        </p:txBody>
      </p:sp>
      <p:sp>
        <p:nvSpPr>
          <p:cNvPr id="9" name="Espace réservé du texte 6">
            <a:extLst>
              <a:ext uri="{FF2B5EF4-FFF2-40B4-BE49-F238E27FC236}">
                <a16:creationId xmlns:a16="http://schemas.microsoft.com/office/drawing/2014/main" id="{3AB1A381-ADC9-ACA1-AE6A-C2984CAAAAF5}"/>
              </a:ext>
            </a:extLst>
          </p:cNvPr>
          <p:cNvSpPr>
            <a:spLocks noGrp="1"/>
          </p:cNvSpPr>
          <p:nvPr>
            <p:ph type="body" sz="quarter" idx="4294967295"/>
          </p:nvPr>
        </p:nvSpPr>
        <p:spPr>
          <a:xfrm>
            <a:off x="276415" y="1152535"/>
            <a:ext cx="8507585" cy="4082072"/>
          </a:xfrm>
          <a:prstGeom prst="rect">
            <a:avLst/>
          </a:prstGeom>
        </p:spPr>
        <p:txBody>
          <a:bodyPr/>
          <a:lstStyle/>
          <a:p>
            <a:pPr marL="171450" indent="-171450">
              <a:spcBef>
                <a:spcPts val="400"/>
              </a:spcBef>
              <a:spcAft>
                <a:spcPts val="600"/>
              </a:spcAft>
              <a:buClr>
                <a:srgbClr val="C00000"/>
              </a:buClr>
              <a:buFont typeface="Wingdings" panose="05000000000000000000" pitchFamily="2" charset="2"/>
              <a:buChar char="§"/>
            </a:pPr>
            <a:r>
              <a:rPr lang="fr-FR" sz="1200" b="1" dirty="0">
                <a:solidFill>
                  <a:srgbClr val="C00000"/>
                </a:solidFill>
              </a:rPr>
              <a:t>Evaluation</a:t>
            </a:r>
            <a:r>
              <a:rPr lang="fr-FR" sz="1200" b="1" dirty="0"/>
              <a:t> des projets éligibles </a:t>
            </a:r>
            <a:r>
              <a:rPr lang="fr-FR" sz="1200" b="1" dirty="0">
                <a:solidFill>
                  <a:srgbClr val="C00000"/>
                </a:solidFill>
              </a:rPr>
              <a:t>par des jurys pluridisciplinaires d’experts </a:t>
            </a:r>
            <a:r>
              <a:rPr lang="fr-FR" sz="1200" b="1" dirty="0">
                <a:solidFill>
                  <a:schemeClr val="tx1"/>
                </a:solidFill>
              </a:rPr>
              <a:t>français et internationaux </a:t>
            </a:r>
            <a:r>
              <a:rPr lang="fr-FR" sz="1200" b="1" dirty="0">
                <a:solidFill>
                  <a:srgbClr val="C00000"/>
                </a:solidFill>
              </a:rPr>
              <a:t>indépendants</a:t>
            </a:r>
            <a:endParaRPr lang="fr-FR" sz="1200" b="1" dirty="0">
              <a:solidFill>
                <a:srgbClr val="C00000"/>
              </a:solidFill>
              <a:sym typeface="Wingdings" panose="05000000000000000000" pitchFamily="2" charset="2"/>
            </a:endParaRPr>
          </a:p>
          <a:p>
            <a:pPr>
              <a:spcAft>
                <a:spcPts val="600"/>
              </a:spcAft>
              <a:buClr>
                <a:srgbClr val="C00000"/>
              </a:buClr>
            </a:pPr>
            <a:r>
              <a:rPr lang="fr-FR" sz="1200" dirty="0">
                <a:sym typeface="Wingdings" panose="05000000000000000000" pitchFamily="2" charset="2"/>
              </a:rPr>
              <a:t>	</a:t>
            </a:r>
            <a:r>
              <a:rPr lang="fr-FR" sz="1000" dirty="0">
                <a:sym typeface="Wingdings" panose="05000000000000000000" pitchFamily="2" charset="2"/>
              </a:rPr>
              <a:t>- Chaque projet sera expertisé par deux experts du volet correspondant. Un troisième expert pourra être sollicité par 	décision du Président de chaque volet. </a:t>
            </a:r>
          </a:p>
          <a:p>
            <a:pPr lvl="1">
              <a:spcAft>
                <a:spcPts val="600"/>
              </a:spcAft>
              <a:buClr>
                <a:srgbClr val="C00000"/>
              </a:buClr>
            </a:pPr>
            <a:r>
              <a:rPr lang="fr-FR" sz="1000" dirty="0">
                <a:sym typeface="Wingdings" panose="05000000000000000000" pitchFamily="2" charset="2"/>
              </a:rPr>
              <a:t>	- Le projets couvrant plusieurs volets seront expertisés par des experts des différentes volets concernés</a:t>
            </a:r>
          </a:p>
          <a:p>
            <a:pPr lvl="1">
              <a:spcAft>
                <a:spcPts val="600"/>
              </a:spcAft>
              <a:buClr>
                <a:srgbClr val="C00000"/>
              </a:buClr>
            </a:pPr>
            <a:r>
              <a:rPr lang="fr-FR" sz="1000" dirty="0">
                <a:sym typeface="Wingdings" panose="05000000000000000000" pitchFamily="2" charset="2"/>
              </a:rPr>
              <a:t>	- </a:t>
            </a:r>
            <a:r>
              <a:rPr lang="fr-FR" sz="1000" dirty="0"/>
              <a:t>Les rapports d'expertise seront discutés lors des réunions plénières du Comité (une par volet</a:t>
            </a:r>
            <a:r>
              <a:rPr lang="fr-FR" sz="1100" dirty="0"/>
              <a:t>). Pour les projets à  	volets multiples, des réunions spécifiques réunissant les comites concernés seront organisées.</a:t>
            </a:r>
          </a:p>
          <a:p>
            <a:pPr marL="171450" lvl="1" indent="-171450">
              <a:spcBef>
                <a:spcPts val="400"/>
              </a:spcBef>
              <a:spcAft>
                <a:spcPts val="600"/>
              </a:spcAft>
              <a:buClr>
                <a:srgbClr val="C00000"/>
              </a:buClr>
              <a:buFont typeface="Wingdings" panose="05000000000000000000" pitchFamily="2" charset="2"/>
              <a:buChar char="§"/>
            </a:pPr>
            <a:r>
              <a:rPr lang="fr-FR" sz="1200" b="1" dirty="0">
                <a:solidFill>
                  <a:schemeClr val="tx1"/>
                </a:solidFill>
              </a:rPr>
              <a:t>A l’issue </a:t>
            </a:r>
            <a:r>
              <a:rPr lang="fr-FR" sz="1200" b="1" dirty="0"/>
              <a:t>des travaux d’expertise, remise d’un rapport d’évaluation à l’ANRS MIE, comprena</a:t>
            </a:r>
            <a:r>
              <a:rPr lang="fr-FR" sz="1100" b="1" dirty="0"/>
              <a:t>nt </a:t>
            </a:r>
          </a:p>
          <a:p>
            <a:pPr lvl="4">
              <a:spcAft>
                <a:spcPts val="600"/>
              </a:spcAft>
              <a:buClr>
                <a:srgbClr val="C00000"/>
              </a:buClr>
            </a:pPr>
            <a:r>
              <a:rPr lang="fr-FR" sz="1100" dirty="0"/>
              <a:t>	</a:t>
            </a:r>
            <a:r>
              <a:rPr lang="fr-FR" sz="1000" dirty="0"/>
              <a:t>- </a:t>
            </a:r>
            <a:r>
              <a:rPr lang="fr-FR" sz="1000" dirty="0">
                <a:solidFill>
                  <a:srgbClr val="C00000"/>
                </a:solidFill>
              </a:rPr>
              <a:t>les notes </a:t>
            </a:r>
            <a:r>
              <a:rPr lang="fr-FR" sz="1000" dirty="0"/>
              <a:t>attribuées aux projets évalués </a:t>
            </a:r>
          </a:p>
          <a:p>
            <a:pPr lvl="4">
              <a:spcAft>
                <a:spcPts val="600"/>
              </a:spcAft>
              <a:buClr>
                <a:srgbClr val="C00000"/>
              </a:buClr>
            </a:pPr>
            <a:r>
              <a:rPr lang="fr-FR" sz="1000" dirty="0"/>
              <a:t>	- </a:t>
            </a:r>
            <a:r>
              <a:rPr lang="fr-FR" sz="1000" dirty="0">
                <a:solidFill>
                  <a:srgbClr val="C00000"/>
                </a:solidFill>
              </a:rPr>
              <a:t>la liste des projets que le comité recommande pour financement </a:t>
            </a:r>
            <a:r>
              <a:rPr lang="fr-FR" sz="1000" dirty="0"/>
              <a:t>en raison de leur qualité, ainsi qu’un argumentaire justifiant de sa 	position sur cette liste. </a:t>
            </a:r>
          </a:p>
          <a:p>
            <a:pPr lvl="4">
              <a:spcAft>
                <a:spcPts val="600"/>
              </a:spcAft>
              <a:buClr>
                <a:srgbClr val="C00000"/>
              </a:buClr>
            </a:pPr>
            <a:r>
              <a:rPr lang="fr-FR" sz="1000" dirty="0"/>
              <a:t>	- </a:t>
            </a:r>
            <a:r>
              <a:rPr lang="fr-FR" sz="1000" dirty="0">
                <a:solidFill>
                  <a:srgbClr val="C00000"/>
                </a:solidFill>
              </a:rPr>
              <a:t>la liste des projets que le comité propose de ne pas financer </a:t>
            </a:r>
            <a:r>
              <a:rPr lang="fr-FR" sz="1000" dirty="0"/>
              <a:t>en raison d’une qualité qu’il juge insuffisante ainsi qu’un argumentaire 	justifiant de sa position sur cette liste </a:t>
            </a:r>
          </a:p>
          <a:p>
            <a:pPr marL="342900" indent="-342900">
              <a:spcBef>
                <a:spcPts val="400"/>
              </a:spcBef>
              <a:spcAft>
                <a:spcPts val="600"/>
              </a:spcAft>
              <a:buClr>
                <a:srgbClr val="C00000"/>
              </a:buClr>
              <a:buFont typeface="Wingdings" panose="05000000000000000000" pitchFamily="2" charset="2"/>
              <a:buChar char="§"/>
            </a:pPr>
            <a:r>
              <a:rPr lang="fr-FR" sz="1200" b="1" dirty="0">
                <a:solidFill>
                  <a:srgbClr val="C00000"/>
                </a:solidFill>
              </a:rPr>
              <a:t>Proposition </a:t>
            </a:r>
            <a:r>
              <a:rPr lang="fr-FR" sz="1200" b="1" dirty="0">
                <a:solidFill>
                  <a:schemeClr val="tx1"/>
                </a:solidFill>
              </a:rPr>
              <a:t>par l’ANRS MIE des </a:t>
            </a:r>
            <a:r>
              <a:rPr lang="fr-FR" sz="1200" b="1" dirty="0">
                <a:solidFill>
                  <a:srgbClr val="C00000"/>
                </a:solidFill>
              </a:rPr>
              <a:t>projets sectionnés </a:t>
            </a:r>
            <a:r>
              <a:rPr lang="fr-FR" sz="1200" b="1" dirty="0"/>
              <a:t>au </a:t>
            </a:r>
            <a:r>
              <a:rPr lang="fr-FR" sz="1200" b="1" dirty="0">
                <a:solidFill>
                  <a:schemeClr val="tx1"/>
                </a:solidFill>
              </a:rPr>
              <a:t>Secrétariat Général Pour l’Investissement </a:t>
            </a:r>
            <a:r>
              <a:rPr lang="fr-FR" sz="1200" b="1" dirty="0"/>
              <a:t>(SGPI). Arrêt de la décision par </a:t>
            </a:r>
            <a:r>
              <a:rPr lang="fr-FR" sz="1200" b="1" dirty="0">
                <a:solidFill>
                  <a:srgbClr val="C00000"/>
                </a:solidFill>
              </a:rPr>
              <a:t>le Premier Ministre</a:t>
            </a:r>
            <a:endParaRPr lang="fr-FR" sz="1200" b="1" dirty="0"/>
          </a:p>
        </p:txBody>
      </p:sp>
      <p:sp>
        <p:nvSpPr>
          <p:cNvPr id="10" name="Titre 8"/>
          <p:cNvSpPr txBox="1">
            <a:spLocks/>
          </p:cNvSpPr>
          <p:nvPr/>
        </p:nvSpPr>
        <p:spPr>
          <a:xfrm>
            <a:off x="360000" y="659120"/>
            <a:ext cx="8424000" cy="54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Arial"/>
              <a:buNone/>
              <a:defRPr sz="2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400"/>
              </a:spcBef>
            </a:pPr>
            <a:r>
              <a:rPr lang="fr-FR" dirty="0"/>
              <a:t>Procédure d’évaluation et attribution du finacement</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Tree>
    <p:extLst>
      <p:ext uri="{BB962C8B-B14F-4D97-AF65-F5344CB8AC3E}">
        <p14:creationId xmlns:p14="http://schemas.microsoft.com/office/powerpoint/2010/main" val="3852457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48</a:t>
            </a:fld>
            <a:endParaRPr lang="fr-FR" dirty="0"/>
          </a:p>
        </p:txBody>
      </p:sp>
      <p:sp>
        <p:nvSpPr>
          <p:cNvPr id="9" name="Espace réservé du texte 6">
            <a:extLst>
              <a:ext uri="{FF2B5EF4-FFF2-40B4-BE49-F238E27FC236}">
                <a16:creationId xmlns:a16="http://schemas.microsoft.com/office/drawing/2014/main" id="{3AB1A381-ADC9-ACA1-AE6A-C2984CAAAAF5}"/>
              </a:ext>
            </a:extLst>
          </p:cNvPr>
          <p:cNvSpPr>
            <a:spLocks noGrp="1"/>
          </p:cNvSpPr>
          <p:nvPr>
            <p:ph type="body" sz="quarter" idx="4294967295"/>
          </p:nvPr>
        </p:nvSpPr>
        <p:spPr>
          <a:xfrm>
            <a:off x="276415" y="1027576"/>
            <a:ext cx="8273793" cy="3928368"/>
          </a:xfrm>
          <a:prstGeom prst="rect">
            <a:avLst/>
          </a:prstGeom>
        </p:spPr>
        <p:txBody>
          <a:bodyPr/>
          <a:lstStyle/>
          <a:p>
            <a:pPr marL="694957" lvl="1" indent="-342900">
              <a:spcBef>
                <a:spcPts val="400"/>
              </a:spcBef>
              <a:buClr>
                <a:srgbClr val="C00000"/>
              </a:buClr>
              <a:buFont typeface="Wingdings" panose="05000000000000000000" pitchFamily="2" charset="2"/>
              <a:buChar char="§"/>
            </a:pPr>
            <a:r>
              <a:rPr lang="fr-FR" sz="1200" b="1" dirty="0">
                <a:solidFill>
                  <a:srgbClr val="C00000"/>
                </a:solidFill>
              </a:rPr>
              <a:t>Excellence et ambition scientifique</a:t>
            </a:r>
            <a:r>
              <a:rPr lang="fr-FR" sz="1200" b="1" dirty="0"/>
              <a:t> </a:t>
            </a:r>
            <a:endParaRPr lang="fr-FR" b="1" dirty="0"/>
          </a:p>
          <a:p>
            <a:pPr marL="980707" lvl="2" indent="-171450">
              <a:spcBef>
                <a:spcPts val="400"/>
              </a:spcBef>
              <a:buClr>
                <a:srgbClr val="C00000"/>
              </a:buClr>
              <a:buFontTx/>
              <a:buChar char="-"/>
            </a:pPr>
            <a:r>
              <a:rPr lang="fr-FR" dirty="0"/>
              <a:t>clarté des objectifs et des hypothèses de recherche; </a:t>
            </a:r>
          </a:p>
          <a:p>
            <a:pPr marL="980707" lvl="2" indent="-171450">
              <a:spcBef>
                <a:spcPts val="400"/>
              </a:spcBef>
              <a:buClr>
                <a:srgbClr val="C00000"/>
              </a:buClr>
              <a:buFontTx/>
              <a:buChar char="-"/>
            </a:pPr>
            <a:r>
              <a:rPr lang="fr-FR" dirty="0"/>
              <a:t>caractère novateur, pertinence de la methodologie, 	</a:t>
            </a:r>
          </a:p>
          <a:p>
            <a:pPr marL="980707" lvl="2" indent="-171450">
              <a:spcBef>
                <a:spcPts val="400"/>
              </a:spcBef>
              <a:buClr>
                <a:srgbClr val="C00000"/>
              </a:buClr>
              <a:buFontTx/>
              <a:buChar char="-"/>
            </a:pPr>
            <a:r>
              <a:rPr lang="fr-FR" dirty="0"/>
              <a:t>approche interdisciplinaire et « une seule santé »</a:t>
            </a:r>
          </a:p>
          <a:p>
            <a:pPr marL="694957" lvl="1" indent="-342900">
              <a:spcBef>
                <a:spcPts val="400"/>
              </a:spcBef>
              <a:buClr>
                <a:srgbClr val="C00000"/>
              </a:buClr>
              <a:buFont typeface="Wingdings" panose="05000000000000000000" pitchFamily="2" charset="2"/>
              <a:buChar char="§"/>
            </a:pPr>
            <a:endParaRPr lang="fr-FR" sz="800" b="1" dirty="0">
              <a:solidFill>
                <a:srgbClr val="C00000"/>
              </a:solidFill>
            </a:endParaRPr>
          </a:p>
          <a:p>
            <a:pPr marL="694957" lvl="1" indent="-342900">
              <a:spcBef>
                <a:spcPts val="400"/>
              </a:spcBef>
              <a:buClr>
                <a:srgbClr val="C00000"/>
              </a:buClr>
              <a:buFont typeface="Wingdings" panose="05000000000000000000" pitchFamily="2" charset="2"/>
              <a:buChar char="§"/>
            </a:pPr>
            <a:r>
              <a:rPr lang="fr-FR" sz="1200" dirty="0">
                <a:solidFill>
                  <a:srgbClr val="C00000"/>
                </a:solidFill>
              </a:rPr>
              <a:t>Qualité du consortium, moyens mobilisés et gouvernance </a:t>
            </a:r>
            <a:endParaRPr lang="fr-FR" dirty="0"/>
          </a:p>
          <a:p>
            <a:pPr marL="980707" lvl="2" indent="-171450">
              <a:spcBef>
                <a:spcPts val="400"/>
              </a:spcBef>
              <a:buClr>
                <a:srgbClr val="C00000"/>
              </a:buClr>
              <a:buFontTx/>
              <a:buChar char="-"/>
            </a:pPr>
            <a:r>
              <a:rPr lang="fr-FR" dirty="0"/>
              <a:t>compétence, expertise; complémentarité du consortium; </a:t>
            </a:r>
          </a:p>
          <a:p>
            <a:pPr marL="980707" lvl="2" indent="-171450">
              <a:spcBef>
                <a:spcPts val="400"/>
              </a:spcBef>
              <a:buClr>
                <a:srgbClr val="C00000"/>
              </a:buClr>
              <a:buFontTx/>
              <a:buChar char="-"/>
            </a:pPr>
            <a:r>
              <a:rPr lang="fr-FR" dirty="0"/>
              <a:t>adéquation entre les moyens humains et financiers mobilisés</a:t>
            </a:r>
          </a:p>
          <a:p>
            <a:pPr marL="980707" lvl="2" indent="-171450">
              <a:spcBef>
                <a:spcPts val="400"/>
              </a:spcBef>
              <a:buClr>
                <a:srgbClr val="C00000"/>
              </a:buClr>
              <a:buFontTx/>
              <a:buChar char="-"/>
            </a:pPr>
            <a:r>
              <a:rPr lang="fr-FR" dirty="0"/>
              <a:t>pertinence du calendrier, gestion des risques scientifiques et solutions alternatives, adéquation des jalons proposés</a:t>
            </a:r>
          </a:p>
          <a:p>
            <a:pPr marL="980707" lvl="2" indent="-171450">
              <a:spcBef>
                <a:spcPts val="400"/>
              </a:spcBef>
              <a:buClr>
                <a:srgbClr val="C00000"/>
              </a:buClr>
              <a:buFontTx/>
              <a:buChar char="-"/>
            </a:pPr>
            <a:r>
              <a:rPr lang="fr-FR" dirty="0"/>
              <a:t>pertinence et efficacité de la gouvernance du projet</a:t>
            </a:r>
          </a:p>
          <a:p>
            <a:pPr marL="352057" lvl="1" indent="0">
              <a:spcBef>
                <a:spcPts val="400"/>
              </a:spcBef>
              <a:buClr>
                <a:srgbClr val="C00000"/>
              </a:buClr>
              <a:buNone/>
            </a:pPr>
            <a:endParaRPr lang="fr-FR" sz="800" dirty="0"/>
          </a:p>
          <a:p>
            <a:pPr marL="523507" lvl="1" indent="-171450">
              <a:spcBef>
                <a:spcPts val="400"/>
              </a:spcBef>
              <a:buClr>
                <a:srgbClr val="C00000"/>
              </a:buClr>
              <a:buFont typeface="Wingdings" panose="05000000000000000000" pitchFamily="2" charset="2"/>
              <a:buChar char="§"/>
            </a:pPr>
            <a:r>
              <a:rPr lang="fr-FR" sz="1200" b="1" dirty="0">
                <a:solidFill>
                  <a:srgbClr val="C00000"/>
                </a:solidFill>
              </a:rPr>
              <a:t>Impact et retombées du projet</a:t>
            </a:r>
            <a:r>
              <a:rPr lang="fr-FR" sz="1200" b="1" dirty="0"/>
              <a:t> </a:t>
            </a:r>
          </a:p>
          <a:p>
            <a:pPr marL="980707" lvl="2" indent="-171450">
              <a:spcBef>
                <a:spcPts val="400"/>
              </a:spcBef>
              <a:buClr>
                <a:srgbClr val="C00000"/>
              </a:buClr>
              <a:buFontTx/>
              <a:buChar char="-"/>
            </a:pPr>
            <a:r>
              <a:rPr lang="fr-FR" dirty="0"/>
              <a:t>contribution du projet aux objectifs du PEPR MIE et de la SA MIE MN  </a:t>
            </a:r>
          </a:p>
          <a:p>
            <a:pPr marL="980707" lvl="2" indent="-171450">
              <a:spcBef>
                <a:spcPts val="400"/>
              </a:spcBef>
              <a:buClr>
                <a:srgbClr val="C00000"/>
              </a:buClr>
              <a:buFontTx/>
              <a:buChar char="-"/>
            </a:pPr>
            <a:r>
              <a:rPr lang="fr-FR" dirty="0"/>
              <a:t>impact du consortium sur la structuration de l’espace national de recherche</a:t>
            </a:r>
          </a:p>
          <a:p>
            <a:pPr marL="980707" lvl="2" indent="-171450">
              <a:spcBef>
                <a:spcPts val="400"/>
              </a:spcBef>
              <a:buClr>
                <a:srgbClr val="C00000"/>
              </a:buClr>
              <a:buFontTx/>
              <a:buChar char="-"/>
            </a:pPr>
            <a:r>
              <a:rPr lang="fr-FR" dirty="0"/>
              <a:t>impact sur la santé des populations et mise en œuvre dans les politiques publiques</a:t>
            </a:r>
          </a:p>
          <a:p>
            <a:pPr marL="980707" lvl="2" indent="-171450">
              <a:spcBef>
                <a:spcPts val="400"/>
              </a:spcBef>
              <a:buClr>
                <a:srgbClr val="C00000"/>
              </a:buClr>
              <a:buFontTx/>
              <a:buChar char="-"/>
            </a:pPr>
            <a:r>
              <a:rPr lang="fr-FR" dirty="0"/>
              <a:t>impacts économiques, sociaux et sociétaux</a:t>
            </a:r>
          </a:p>
          <a:p>
            <a:pPr marL="980707" lvl="2" indent="-171450">
              <a:spcBef>
                <a:spcPts val="400"/>
              </a:spcBef>
              <a:buClr>
                <a:srgbClr val="C00000"/>
              </a:buClr>
              <a:buFontTx/>
              <a:buChar char="-"/>
            </a:pPr>
            <a:r>
              <a:rPr lang="fr-FR" dirty="0"/>
              <a:t>stratégie de valorisation des resultats </a:t>
            </a:r>
          </a:p>
          <a:p>
            <a:pPr marL="523507" lvl="1" indent="-171450">
              <a:spcBef>
                <a:spcPts val="400"/>
              </a:spcBef>
              <a:buClr>
                <a:srgbClr val="C00000"/>
              </a:buClr>
              <a:buFont typeface="Wingdings" panose="05000000000000000000" pitchFamily="2" charset="2"/>
              <a:buChar char="§"/>
            </a:pPr>
            <a:endParaRPr lang="fr-FR" sz="1200" dirty="0"/>
          </a:p>
          <a:p>
            <a:endParaRPr lang="fr-FR" dirty="0"/>
          </a:p>
        </p:txBody>
      </p:sp>
      <p:sp>
        <p:nvSpPr>
          <p:cNvPr id="10" name="Titre 8"/>
          <p:cNvSpPr txBox="1">
            <a:spLocks/>
          </p:cNvSpPr>
          <p:nvPr/>
        </p:nvSpPr>
        <p:spPr>
          <a:xfrm>
            <a:off x="360000" y="659120"/>
            <a:ext cx="8424000" cy="54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Arial"/>
              <a:buNone/>
              <a:defRPr sz="2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400"/>
              </a:spcBef>
            </a:pPr>
            <a:r>
              <a:rPr lang="fr-FR" dirty="0"/>
              <a:t>Critères d’évaluation</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40" y="192209"/>
            <a:ext cx="936104" cy="406470"/>
          </a:xfrm>
          <a:prstGeom prst="rect">
            <a:avLst/>
          </a:prstGeom>
        </p:spPr>
      </p:pic>
    </p:spTree>
    <p:extLst>
      <p:ext uri="{BB962C8B-B14F-4D97-AF65-F5344CB8AC3E}">
        <p14:creationId xmlns:p14="http://schemas.microsoft.com/office/powerpoint/2010/main" val="1945520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5" name="Google Shape;995;p69"/>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fr-FR" dirty="0"/>
              <a:t>15/03/2023</a:t>
            </a:r>
            <a:endParaRPr dirty="0"/>
          </a:p>
        </p:txBody>
      </p:sp>
      <p:sp>
        <p:nvSpPr>
          <p:cNvPr id="996" name="Google Shape;996;p69"/>
          <p:cNvSpPr txBox="1">
            <a:spLocks noGrp="1"/>
          </p:cNvSpPr>
          <p:nvPr>
            <p:ph type="ftr" idx="11"/>
          </p:nvPr>
        </p:nvSpPr>
        <p:spPr>
          <a:xfrm>
            <a:off x="1584000" y="420258"/>
            <a:ext cx="7200000" cy="360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r-FR" dirty="0"/>
              <a:t>Secrétariat général pour l'investissement</a:t>
            </a:r>
            <a:endParaRPr dirty="0"/>
          </a:p>
        </p:txBody>
      </p:sp>
      <p:sp>
        <p:nvSpPr>
          <p:cNvPr id="997" name="Google Shape;997;p69"/>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r-FR"/>
              <a:t>49</a:t>
            </a:fld>
            <a:endParaRPr dirty="0"/>
          </a:p>
        </p:txBody>
      </p:sp>
      <p:pic>
        <p:nvPicPr>
          <p:cNvPr id="1001" name="Google Shape;1001;p69"/>
          <p:cNvPicPr preferRelativeResize="0"/>
          <p:nvPr/>
        </p:nvPicPr>
        <p:blipFill rotWithShape="1">
          <a:blip r:embed="rId3">
            <a:alphaModFix/>
          </a:blip>
          <a:srcRect/>
          <a:stretch/>
        </p:blipFill>
        <p:spPr>
          <a:xfrm>
            <a:off x="1491833" y="273706"/>
            <a:ext cx="856510" cy="371909"/>
          </a:xfrm>
          <a:prstGeom prst="rect">
            <a:avLst/>
          </a:prstGeom>
          <a:noFill/>
          <a:ln>
            <a:noFill/>
          </a:ln>
        </p:spPr>
      </p:pic>
      <p:pic>
        <p:nvPicPr>
          <p:cNvPr id="13" name="Image 12"/>
          <p:cNvPicPr>
            <a:picLocks noChangeAspect="1"/>
          </p:cNvPicPr>
          <p:nvPr/>
        </p:nvPicPr>
        <p:blipFill>
          <a:blip r:embed="rId4"/>
          <a:stretch>
            <a:fillRect/>
          </a:stretch>
        </p:blipFill>
        <p:spPr>
          <a:xfrm>
            <a:off x="1929716" y="1555420"/>
            <a:ext cx="2129874" cy="2129874"/>
          </a:xfrm>
          <a:prstGeom prst="rect">
            <a:avLst/>
          </a:prstGeom>
        </p:spPr>
      </p:pic>
      <p:sp>
        <p:nvSpPr>
          <p:cNvPr id="14" name="Rectangle 13"/>
          <p:cNvSpPr/>
          <p:nvPr/>
        </p:nvSpPr>
        <p:spPr>
          <a:xfrm>
            <a:off x="1929717" y="3685294"/>
            <a:ext cx="2129874" cy="707886"/>
          </a:xfrm>
          <a:prstGeom prst="rect">
            <a:avLst/>
          </a:prstGeom>
          <a:solidFill>
            <a:schemeClr val="bg1"/>
          </a:solidFill>
        </p:spPr>
        <p:txBody>
          <a:bodyPr wrap="square">
            <a:spAutoFit/>
          </a:bodyPr>
          <a:lstStyle/>
          <a:p>
            <a:pPr algn="just"/>
            <a:r>
              <a:rPr lang="fr-FR" sz="800" dirty="0">
                <a:solidFill>
                  <a:schemeClr val="bg1"/>
                </a:solidFill>
                <a:hlinkClick r:id="rId5"/>
              </a:rPr>
              <a:t>https://anrs.fr/fr/financements/tous-les-appels-a-projets/appel-a-projets-2024-du-programme-et-equipements-prioritaires-de-recherche-maladies-infectieuses-emergentes/</a:t>
            </a:r>
            <a:endParaRPr lang="fr-FR" sz="800" dirty="0">
              <a:solidFill>
                <a:schemeClr val="bg1"/>
              </a:solidFill>
            </a:endParaRPr>
          </a:p>
        </p:txBody>
      </p:sp>
      <p:sp>
        <p:nvSpPr>
          <p:cNvPr id="3" name="ZoneTexte 2"/>
          <p:cNvSpPr txBox="1"/>
          <p:nvPr/>
        </p:nvSpPr>
        <p:spPr>
          <a:xfrm>
            <a:off x="4268658" y="1276590"/>
            <a:ext cx="4419600" cy="3385542"/>
          </a:xfrm>
          <a:prstGeom prst="rect">
            <a:avLst/>
          </a:prstGeom>
          <a:noFill/>
        </p:spPr>
        <p:txBody>
          <a:bodyPr wrap="square" rtlCol="0">
            <a:spAutoFit/>
          </a:bodyPr>
          <a:lstStyle/>
          <a:p>
            <a:endParaRPr lang="fr-FR" b="1" dirty="0">
              <a:solidFill>
                <a:schemeClr val="bg1"/>
              </a:solidFill>
            </a:endParaRPr>
          </a:p>
          <a:p>
            <a:r>
              <a:rPr lang="fr-FR" b="1" dirty="0">
                <a:solidFill>
                  <a:schemeClr val="bg1"/>
                </a:solidFill>
              </a:rPr>
              <a:t>Document de référence de l’AAP: </a:t>
            </a:r>
            <a:endParaRPr lang="fr-FR" sz="1200" dirty="0">
              <a:solidFill>
                <a:schemeClr val="tx1"/>
              </a:solidFill>
            </a:endParaRPr>
          </a:p>
          <a:p>
            <a:pPr marL="285750" indent="-285750">
              <a:buFont typeface="Arial" panose="020B0604020202020204" pitchFamily="34" charset="0"/>
              <a:buChar char="•"/>
            </a:pPr>
            <a:r>
              <a:rPr lang="fr-FR" dirty="0">
                <a:solidFill>
                  <a:schemeClr val="tx1"/>
                </a:solidFill>
              </a:rPr>
              <a:t>Texte AAP </a:t>
            </a:r>
          </a:p>
          <a:p>
            <a:pPr marL="285750" indent="-285750">
              <a:buFont typeface="Arial" panose="020B0604020202020204" pitchFamily="34" charset="0"/>
              <a:buChar char="•"/>
            </a:pPr>
            <a:r>
              <a:rPr lang="fr-FR" dirty="0">
                <a:solidFill>
                  <a:schemeClr val="tx1"/>
                </a:solidFill>
              </a:rPr>
              <a:t>Trames description scientifique projet et allocation de recherche</a:t>
            </a:r>
          </a:p>
          <a:p>
            <a:pPr marL="285750" indent="-285750">
              <a:buFont typeface="Arial" panose="020B0604020202020204" pitchFamily="34" charset="0"/>
              <a:buChar char="•"/>
            </a:pPr>
            <a:r>
              <a:rPr lang="fr-FR" dirty="0">
                <a:solidFill>
                  <a:schemeClr val="tx1"/>
                </a:solidFill>
              </a:rPr>
              <a:t>Règlement finacier </a:t>
            </a:r>
          </a:p>
          <a:p>
            <a:endParaRPr lang="fr-FR" b="1" dirty="0">
              <a:solidFill>
                <a:schemeClr val="bg1"/>
              </a:solidFill>
            </a:endParaRPr>
          </a:p>
          <a:p>
            <a:r>
              <a:rPr lang="fr-FR" b="1" dirty="0">
                <a:solidFill>
                  <a:schemeClr val="bg1"/>
                </a:solidFill>
              </a:rPr>
              <a:t>Je soumets mon projet - Apogée</a:t>
            </a:r>
          </a:p>
          <a:p>
            <a:r>
              <a:rPr lang="fr-FR" sz="1200" dirty="0">
                <a:solidFill>
                  <a:schemeClr val="bg1"/>
                </a:solidFill>
                <a:hlinkClick r:id="rId6"/>
              </a:rPr>
              <a:t>https://apogee.anrs.fr/Apogee.Guichet/workflow_url?ECITIZ_ACTIVITY_PATH=Citoyen&amp;IDCOLLECTIVITE=INS</a:t>
            </a:r>
            <a:endParaRPr lang="fr-FR" sz="1200" dirty="0">
              <a:solidFill>
                <a:schemeClr val="bg1"/>
              </a:solidFill>
            </a:endParaRPr>
          </a:p>
          <a:p>
            <a:endParaRPr lang="fr-FR" sz="800" dirty="0">
              <a:solidFill>
                <a:schemeClr val="bg1"/>
              </a:solidFill>
            </a:endParaRPr>
          </a:p>
          <a:p>
            <a:endParaRPr lang="fr-FR" b="1" dirty="0">
              <a:solidFill>
                <a:schemeClr val="bg1"/>
              </a:solidFill>
            </a:endParaRPr>
          </a:p>
          <a:p>
            <a:r>
              <a:rPr lang="fr-FR" b="1" dirty="0">
                <a:solidFill>
                  <a:schemeClr val="bg1"/>
                </a:solidFill>
              </a:rPr>
              <a:t>Aide et support</a:t>
            </a:r>
          </a:p>
          <a:p>
            <a:r>
              <a:rPr lang="fr-FR" dirty="0">
                <a:solidFill>
                  <a:schemeClr val="bg1"/>
                </a:solidFill>
                <a:hlinkClick r:id="rId7"/>
              </a:rPr>
              <a:t>aap@anrs.fr</a:t>
            </a:r>
            <a:endParaRPr lang="fr-FR" dirty="0">
              <a:solidFill>
                <a:schemeClr val="bg1"/>
              </a:solidFill>
            </a:endParaRPr>
          </a:p>
          <a:p>
            <a:r>
              <a:rPr lang="fr-FR" dirty="0">
                <a:solidFill>
                  <a:schemeClr val="bg1"/>
                </a:solidFill>
                <a:hlinkClick r:id="rId8"/>
              </a:rPr>
              <a:t>apogee@anrs.fr</a:t>
            </a:r>
            <a:endParaRPr lang="fr-FR" dirty="0">
              <a:solidFill>
                <a:schemeClr val="bg1"/>
              </a:solidFill>
            </a:endParaRP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7129" y="733933"/>
            <a:ext cx="8784001" cy="1055110"/>
          </a:xfrm>
        </p:spPr>
        <p:txBody>
          <a:bodyPr>
            <a:noAutofit/>
          </a:bodyPr>
          <a:lstStyle/>
          <a:p>
            <a:r>
              <a:rPr lang="fr-FR" dirty="0"/>
              <a:t>LA SA MIE MN  </a:t>
            </a:r>
            <a:br>
              <a:rPr lang="fr-FR" dirty="0"/>
            </a:br>
            <a:r>
              <a:rPr lang="fr-FR" sz="1600" dirty="0"/>
              <a:t>Une stratégie conçue pour capitaliser sur le retour d’expérience Covid-19</a:t>
            </a:r>
            <a:br>
              <a:rPr lang="fr-FR" dirty="0"/>
            </a:br>
            <a:endParaRPr lang="fr-FR"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dirty="0"/>
          </a:p>
        </p:txBody>
      </p:sp>
      <p:sp>
        <p:nvSpPr>
          <p:cNvPr id="6" name="ZoneTexte 5"/>
          <p:cNvSpPr txBox="1"/>
          <p:nvPr/>
        </p:nvSpPr>
        <p:spPr>
          <a:xfrm>
            <a:off x="417129" y="2167731"/>
            <a:ext cx="7845602" cy="2015488"/>
          </a:xfrm>
          <a:prstGeom prst="rect">
            <a:avLst/>
          </a:prstGeom>
          <a:noFill/>
          <a:ln>
            <a:noFill/>
          </a:ln>
        </p:spPr>
        <p:txBody>
          <a:bodyPr wrap="square" rtlCol="0">
            <a:spAutoFit/>
          </a:bodyPr>
          <a:lstStyle/>
          <a:p>
            <a:pPr marL="171450" indent="-171450">
              <a:lnSpc>
                <a:spcPct val="150000"/>
              </a:lnSpc>
              <a:spcAft>
                <a:spcPts val="450"/>
              </a:spcAft>
              <a:buClr>
                <a:srgbClr val="C00000"/>
              </a:buClr>
              <a:buFont typeface="Wingdings" panose="05000000000000000000" pitchFamily="2" charset="2"/>
              <a:buChar char="§"/>
              <a:defRPr/>
            </a:pPr>
            <a:r>
              <a:rPr lang="fr-FR" sz="1050" dirty="0">
                <a:latin typeface="+mn-lt"/>
              </a:rPr>
              <a:t>Impacts MIE sur la santé, l’économie et la société</a:t>
            </a:r>
          </a:p>
          <a:p>
            <a:pPr marL="171450" indent="-171450">
              <a:lnSpc>
                <a:spcPct val="150000"/>
              </a:lnSpc>
              <a:spcAft>
                <a:spcPts val="450"/>
              </a:spcAft>
              <a:buClr>
                <a:srgbClr val="C00000"/>
              </a:buClr>
              <a:buFont typeface="Wingdings" panose="05000000000000000000" pitchFamily="2" charset="2"/>
              <a:buChar char="§"/>
              <a:defRPr/>
            </a:pPr>
            <a:r>
              <a:rPr lang="fr-FR" sz="1050" dirty="0">
                <a:latin typeface="+mn-lt"/>
              </a:rPr>
              <a:t>Se préparer aux futures émergences et anticiper les besoins pour limiter leur impact</a:t>
            </a:r>
          </a:p>
          <a:p>
            <a:pPr marL="171450" indent="-171450">
              <a:lnSpc>
                <a:spcPct val="150000"/>
              </a:lnSpc>
              <a:spcAft>
                <a:spcPts val="450"/>
              </a:spcAft>
              <a:buClr>
                <a:srgbClr val="C00000"/>
              </a:buClr>
              <a:buFont typeface="Wingdings" panose="05000000000000000000" pitchFamily="2" charset="2"/>
              <a:buChar char="§"/>
              <a:defRPr/>
            </a:pPr>
            <a:r>
              <a:rPr lang="fr-FR" sz="1050" dirty="0">
                <a:latin typeface="+mn-lt"/>
              </a:rPr>
              <a:t>Approche « Une seule santé »</a:t>
            </a:r>
          </a:p>
          <a:p>
            <a:pPr marL="171450" indent="-171450">
              <a:lnSpc>
                <a:spcPct val="150000"/>
              </a:lnSpc>
              <a:spcAft>
                <a:spcPts val="450"/>
              </a:spcAft>
              <a:buClr>
                <a:srgbClr val="C00000"/>
              </a:buClr>
              <a:buFont typeface="Wingdings" panose="05000000000000000000" pitchFamily="2" charset="2"/>
              <a:buChar char="§"/>
              <a:defRPr/>
            </a:pPr>
            <a:r>
              <a:rPr lang="fr-FR" sz="1050" dirty="0">
                <a:latin typeface="+mn-lt"/>
              </a:rPr>
              <a:t>Couvrir toute la chaine de valeur et le continuum de la recherche au développement de contre-mesures, à leur production et à la constitution de stocks stratégiques</a:t>
            </a:r>
          </a:p>
          <a:p>
            <a:pPr marL="171450" indent="-171450">
              <a:lnSpc>
                <a:spcPct val="150000"/>
              </a:lnSpc>
              <a:spcAft>
                <a:spcPts val="450"/>
              </a:spcAft>
              <a:buClr>
                <a:srgbClr val="C00000"/>
              </a:buClr>
              <a:buFont typeface="Wingdings" panose="05000000000000000000" pitchFamily="2" charset="2"/>
              <a:buChar char="§"/>
              <a:defRPr/>
            </a:pPr>
            <a:r>
              <a:rPr lang="fr-FR" sz="1050" dirty="0">
                <a:latin typeface="+mn-lt"/>
              </a:rPr>
              <a:t>Stratégie interministérielle (MESR, MSP, MIND, </a:t>
            </a:r>
            <a:r>
              <a:rPr lang="fr-FR" sz="1050" dirty="0" err="1">
                <a:latin typeface="+mn-lt"/>
              </a:rPr>
              <a:t>MinARM</a:t>
            </a:r>
            <a:r>
              <a:rPr lang="fr-FR" sz="1050" dirty="0">
                <a:latin typeface="+mn-lt"/>
              </a:rPr>
              <a:t>, MASA, MTECT, SGDSN, SGPI) + Pilotes recherche + Opérateurs (ANR et </a:t>
            </a:r>
            <a:r>
              <a:rPr lang="fr-FR" sz="1050" dirty="0" err="1">
                <a:latin typeface="+mn-lt"/>
              </a:rPr>
              <a:t>BpiFrance</a:t>
            </a:r>
            <a:r>
              <a:rPr lang="fr-FR" sz="1050" dirty="0">
                <a:latin typeface="+mn-lt"/>
              </a:rPr>
              <a:t>) – Coordination SGPI</a:t>
            </a:r>
          </a:p>
        </p:txBody>
      </p:sp>
      <p:sp>
        <p:nvSpPr>
          <p:cNvPr id="4" name="Rectangle 3"/>
          <p:cNvSpPr/>
          <p:nvPr/>
        </p:nvSpPr>
        <p:spPr>
          <a:xfrm>
            <a:off x="344242" y="1451966"/>
            <a:ext cx="7441410" cy="430887"/>
          </a:xfrm>
          <a:prstGeom prst="rect">
            <a:avLst/>
          </a:prstGeom>
        </p:spPr>
        <p:txBody>
          <a:bodyPr wrap="square">
            <a:spAutoFit/>
          </a:bodyPr>
          <a:lstStyle/>
          <a:p>
            <a:pPr>
              <a:spcAft>
                <a:spcPts val="450"/>
              </a:spcAft>
            </a:pPr>
            <a:r>
              <a:rPr lang="fr-FR" sz="1100" dirty="0">
                <a:solidFill>
                  <a:srgbClr val="C00000"/>
                </a:solidFill>
                <a:latin typeface="+mn-lt"/>
              </a:rPr>
              <a:t>Annoncée par le Président le 28 Juin 2021, adoptée par le Comex le 9 Juillet 2021, présentée par la Ministre de l’ESRI le 14 Février 2022 et lancée par le Premier Ministre le 7 Mars 2022</a:t>
            </a:r>
          </a:p>
        </p:txBody>
      </p:sp>
    </p:spTree>
    <p:extLst>
      <p:ext uri="{BB962C8B-B14F-4D97-AF65-F5344CB8AC3E}">
        <p14:creationId xmlns:p14="http://schemas.microsoft.com/office/powerpoint/2010/main" val="1395749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1B02D39-26D2-3B3E-0E81-3BF5AA00DEBA}"/>
              </a:ext>
            </a:extLst>
          </p:cNvPr>
          <p:cNvSpPr>
            <a:spLocks noGrp="1"/>
          </p:cNvSpPr>
          <p:nvPr>
            <p:ph type="title"/>
          </p:nvPr>
        </p:nvSpPr>
        <p:spPr bwMode="gray">
          <a:xfrm>
            <a:off x="2136790" y="2425995"/>
            <a:ext cx="6647210" cy="769441"/>
          </a:xfrm>
        </p:spPr>
        <p:txBody>
          <a:bodyPr/>
          <a:lstStyle/>
          <a:p>
            <a:r>
              <a:rPr lang="fr-FR" dirty="0"/>
              <a:t>Articulation entre les deux PEPR et leurs AAP associés</a:t>
            </a:r>
          </a:p>
        </p:txBody>
      </p:sp>
      <p:sp>
        <p:nvSpPr>
          <p:cNvPr id="5" name="Espace réservé de la date 4">
            <a:extLst>
              <a:ext uri="{FF2B5EF4-FFF2-40B4-BE49-F238E27FC236}">
                <a16:creationId xmlns:a16="http://schemas.microsoft.com/office/drawing/2014/main" id="{BC15B926-5F90-071D-EBCC-87B994CA09A4}"/>
              </a:ext>
            </a:extLst>
          </p:cNvPr>
          <p:cNvSpPr>
            <a:spLocks noGrp="1"/>
          </p:cNvSpPr>
          <p:nvPr>
            <p:ph type="dt" sz="half" idx="10"/>
          </p:nvPr>
        </p:nvSpPr>
        <p:spPr bwMode="gray"/>
        <p:txBody>
          <a:bodyPr/>
          <a:lstStyle/>
          <a:p>
            <a:fld id="{D76542D8-E69D-D84E-ACDE-8364E31CC891}" type="datetime1">
              <a:rPr lang="fr-FR" smtClean="0"/>
              <a:t>15/05/2024</a:t>
            </a:fld>
            <a:endParaRPr lang="fr-FR" dirty="0"/>
          </a:p>
        </p:txBody>
      </p:sp>
      <p:sp>
        <p:nvSpPr>
          <p:cNvPr id="6" name="Espace réservé du pied de page 5">
            <a:extLst>
              <a:ext uri="{FF2B5EF4-FFF2-40B4-BE49-F238E27FC236}">
                <a16:creationId xmlns:a16="http://schemas.microsoft.com/office/drawing/2014/main" id="{965AFC24-8176-1D9D-C05F-1971DBE694DD}"/>
              </a:ext>
            </a:extLst>
          </p:cNvPr>
          <p:cNvSpPr>
            <a:spLocks noGrp="1"/>
          </p:cNvSpPr>
          <p:nvPr>
            <p:ph type="ftr" sz="quarter" idx="11"/>
          </p:nvPr>
        </p:nvSpPr>
        <p:spPr bwMode="gray"/>
        <p:txBody>
          <a:bodyPr/>
          <a:lstStyle/>
          <a:p>
            <a:pPr algn="r"/>
            <a:r>
              <a:rPr lang="fr-FR"/>
              <a:t>Secrétariat général pour l'investissement</a:t>
            </a:r>
            <a:endParaRPr lang="fr-FR" dirty="0"/>
          </a:p>
        </p:txBody>
      </p:sp>
      <p:sp>
        <p:nvSpPr>
          <p:cNvPr id="7" name="Espace réservé du numéro de diapositive 6">
            <a:extLst>
              <a:ext uri="{FF2B5EF4-FFF2-40B4-BE49-F238E27FC236}">
                <a16:creationId xmlns:a16="http://schemas.microsoft.com/office/drawing/2014/main" id="{C0E05D19-2447-ABCD-96D3-030625857ED1}"/>
              </a:ext>
            </a:extLst>
          </p:cNvPr>
          <p:cNvSpPr>
            <a:spLocks noGrp="1"/>
          </p:cNvSpPr>
          <p:nvPr>
            <p:ph type="sldNum" sz="quarter" idx="12"/>
          </p:nvPr>
        </p:nvSpPr>
        <p:spPr bwMode="gray"/>
        <p:txBody>
          <a:bodyPr/>
          <a:lstStyle/>
          <a:p>
            <a:fld id="{733122C9-A0B9-462F-8757-0847AD287B63}" type="slidenum">
              <a:rPr lang="fr-FR" smtClean="0"/>
              <a:pPr/>
              <a:t>50</a:t>
            </a:fld>
            <a:endParaRPr lang="fr-FR" dirty="0"/>
          </a:p>
        </p:txBody>
      </p:sp>
      <p:sp>
        <p:nvSpPr>
          <p:cNvPr id="8" name="Espace réservé du texte 7">
            <a:extLst>
              <a:ext uri="{FF2B5EF4-FFF2-40B4-BE49-F238E27FC236}">
                <a16:creationId xmlns:a16="http://schemas.microsoft.com/office/drawing/2014/main" id="{1D89F1DC-736C-5028-91B4-B5C9A23BEDFB}"/>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727348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053AE8-5C4E-E44E-9842-C1B02BF61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925" y="534055"/>
            <a:ext cx="6510773" cy="4104935"/>
          </a:xfrm>
          <a:prstGeom prst="rect">
            <a:avLst/>
          </a:prstGeom>
        </p:spPr>
      </p:pic>
      <p:sp>
        <p:nvSpPr>
          <p:cNvPr id="6" name="Rectangle 5">
            <a:extLst>
              <a:ext uri="{FF2B5EF4-FFF2-40B4-BE49-F238E27FC236}">
                <a16:creationId xmlns:a16="http://schemas.microsoft.com/office/drawing/2014/main" id="{91C2449D-D3F8-0746-9857-ECA37FFC23E1}"/>
              </a:ext>
            </a:extLst>
          </p:cNvPr>
          <p:cNvSpPr/>
          <p:nvPr/>
        </p:nvSpPr>
        <p:spPr>
          <a:xfrm>
            <a:off x="1266912" y="386689"/>
            <a:ext cx="2080429" cy="91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Rectangle 6">
            <a:extLst>
              <a:ext uri="{FF2B5EF4-FFF2-40B4-BE49-F238E27FC236}">
                <a16:creationId xmlns:a16="http://schemas.microsoft.com/office/drawing/2014/main" id="{E5ECF523-6556-5740-A794-B6A86AF31FE5}"/>
              </a:ext>
            </a:extLst>
          </p:cNvPr>
          <p:cNvSpPr/>
          <p:nvPr/>
        </p:nvSpPr>
        <p:spPr>
          <a:xfrm>
            <a:off x="5166292" y="647531"/>
            <a:ext cx="2080429" cy="91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 name="Rectangle 7">
            <a:extLst>
              <a:ext uri="{FF2B5EF4-FFF2-40B4-BE49-F238E27FC236}">
                <a16:creationId xmlns:a16="http://schemas.microsoft.com/office/drawing/2014/main" id="{A83F8A97-D6D0-5147-A4C5-B83B5A4DF325}"/>
              </a:ext>
            </a:extLst>
          </p:cNvPr>
          <p:cNvSpPr/>
          <p:nvPr/>
        </p:nvSpPr>
        <p:spPr>
          <a:xfrm>
            <a:off x="5816691" y="3286645"/>
            <a:ext cx="2080429" cy="1363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F05200"/>
              </a:solidFill>
            </a:endParaRPr>
          </a:p>
        </p:txBody>
      </p:sp>
      <p:sp>
        <p:nvSpPr>
          <p:cNvPr id="9" name="Rectangle 8">
            <a:extLst>
              <a:ext uri="{FF2B5EF4-FFF2-40B4-BE49-F238E27FC236}">
                <a16:creationId xmlns:a16="http://schemas.microsoft.com/office/drawing/2014/main" id="{0C445F95-3129-0F4B-AE74-E54948892672}"/>
              </a:ext>
            </a:extLst>
          </p:cNvPr>
          <p:cNvSpPr/>
          <p:nvPr/>
        </p:nvSpPr>
        <p:spPr>
          <a:xfrm>
            <a:off x="3085863" y="3683062"/>
            <a:ext cx="2080429" cy="985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0" name="Rectangle 9">
            <a:extLst>
              <a:ext uri="{FF2B5EF4-FFF2-40B4-BE49-F238E27FC236}">
                <a16:creationId xmlns:a16="http://schemas.microsoft.com/office/drawing/2014/main" id="{EEC05233-51F7-214A-9A16-16A234F48D60}"/>
              </a:ext>
            </a:extLst>
          </p:cNvPr>
          <p:cNvSpPr/>
          <p:nvPr/>
        </p:nvSpPr>
        <p:spPr>
          <a:xfrm>
            <a:off x="1059330" y="1661353"/>
            <a:ext cx="1459169" cy="221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7" name="Rectangle 16">
            <a:extLst>
              <a:ext uri="{FF2B5EF4-FFF2-40B4-BE49-F238E27FC236}">
                <a16:creationId xmlns:a16="http://schemas.microsoft.com/office/drawing/2014/main" id="{A977FA1C-9CB1-404E-A082-CAF1F831BA17}"/>
              </a:ext>
            </a:extLst>
          </p:cNvPr>
          <p:cNvSpPr/>
          <p:nvPr/>
        </p:nvSpPr>
        <p:spPr>
          <a:xfrm>
            <a:off x="2378995" y="3377218"/>
            <a:ext cx="861701" cy="266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1" name="TextBox 30">
            <a:extLst>
              <a:ext uri="{FF2B5EF4-FFF2-40B4-BE49-F238E27FC236}">
                <a16:creationId xmlns:a16="http://schemas.microsoft.com/office/drawing/2014/main" id="{D8FE48E2-69C2-DE49-8BB2-4184F4153CC0}"/>
              </a:ext>
            </a:extLst>
          </p:cNvPr>
          <p:cNvSpPr txBox="1"/>
          <p:nvPr/>
        </p:nvSpPr>
        <p:spPr>
          <a:xfrm>
            <a:off x="2126528" y="1888775"/>
            <a:ext cx="954823" cy="261610"/>
          </a:xfrm>
          <a:prstGeom prst="rect">
            <a:avLst/>
          </a:prstGeom>
          <a:noFill/>
        </p:spPr>
        <p:txBody>
          <a:bodyPr wrap="square" rtlCol="0">
            <a:spAutoFit/>
          </a:bodyPr>
          <a:lstStyle/>
          <a:p>
            <a:r>
              <a:rPr lang="fr-FR" sz="1050" dirty="0" err="1"/>
              <a:t>Wildlife</a:t>
            </a:r>
            <a:endParaRPr lang="fr-FR" sz="1050" dirty="0"/>
          </a:p>
        </p:txBody>
      </p:sp>
      <p:sp>
        <p:nvSpPr>
          <p:cNvPr id="33" name="TextBox 32">
            <a:extLst>
              <a:ext uri="{FF2B5EF4-FFF2-40B4-BE49-F238E27FC236}">
                <a16:creationId xmlns:a16="http://schemas.microsoft.com/office/drawing/2014/main" id="{4578D9E5-9BEC-2844-9B25-3BCEE5BE518B}"/>
              </a:ext>
            </a:extLst>
          </p:cNvPr>
          <p:cNvSpPr txBox="1"/>
          <p:nvPr/>
        </p:nvSpPr>
        <p:spPr>
          <a:xfrm>
            <a:off x="2312486" y="3278646"/>
            <a:ext cx="954823" cy="261610"/>
          </a:xfrm>
          <a:prstGeom prst="rect">
            <a:avLst/>
          </a:prstGeom>
          <a:noFill/>
        </p:spPr>
        <p:txBody>
          <a:bodyPr wrap="square" rtlCol="0">
            <a:spAutoFit/>
          </a:bodyPr>
          <a:lstStyle/>
          <a:p>
            <a:pPr algn="ctr"/>
            <a:r>
              <a:rPr lang="fr-FR" sz="1050" dirty="0" err="1"/>
              <a:t>Vectors</a:t>
            </a:r>
            <a:endParaRPr lang="fr-FR" sz="1050" dirty="0"/>
          </a:p>
        </p:txBody>
      </p:sp>
      <p:sp>
        <p:nvSpPr>
          <p:cNvPr id="34" name="TextBox 33">
            <a:extLst>
              <a:ext uri="{FF2B5EF4-FFF2-40B4-BE49-F238E27FC236}">
                <a16:creationId xmlns:a16="http://schemas.microsoft.com/office/drawing/2014/main" id="{2DDF8B04-4D8F-F74E-A63D-3F54C6FC1E24}"/>
              </a:ext>
            </a:extLst>
          </p:cNvPr>
          <p:cNvSpPr txBox="1"/>
          <p:nvPr/>
        </p:nvSpPr>
        <p:spPr>
          <a:xfrm>
            <a:off x="4538414" y="1417077"/>
            <a:ext cx="954823" cy="261610"/>
          </a:xfrm>
          <a:prstGeom prst="rect">
            <a:avLst/>
          </a:prstGeom>
          <a:noFill/>
        </p:spPr>
        <p:txBody>
          <a:bodyPr wrap="square" rtlCol="0">
            <a:spAutoFit/>
          </a:bodyPr>
          <a:lstStyle/>
          <a:p>
            <a:pPr algn="ctr"/>
            <a:r>
              <a:rPr lang="fr-FR" sz="1050" dirty="0" err="1"/>
              <a:t>human</a:t>
            </a:r>
            <a:endParaRPr lang="fr-FR" sz="1050" dirty="0"/>
          </a:p>
        </p:txBody>
      </p:sp>
      <p:sp>
        <p:nvSpPr>
          <p:cNvPr id="35" name="TextBox 34">
            <a:extLst>
              <a:ext uri="{FF2B5EF4-FFF2-40B4-BE49-F238E27FC236}">
                <a16:creationId xmlns:a16="http://schemas.microsoft.com/office/drawing/2014/main" id="{A5C5929F-EEFB-8F40-BE0B-73DE1EEEF26F}"/>
              </a:ext>
            </a:extLst>
          </p:cNvPr>
          <p:cNvSpPr txBox="1"/>
          <p:nvPr/>
        </p:nvSpPr>
        <p:spPr>
          <a:xfrm>
            <a:off x="5719143" y="1351851"/>
            <a:ext cx="954823" cy="430887"/>
          </a:xfrm>
          <a:prstGeom prst="rect">
            <a:avLst/>
          </a:prstGeom>
          <a:noFill/>
        </p:spPr>
        <p:txBody>
          <a:bodyPr wrap="square" rtlCol="0">
            <a:spAutoFit/>
          </a:bodyPr>
          <a:lstStyle/>
          <a:p>
            <a:pPr algn="ctr"/>
            <a:r>
              <a:rPr lang="fr-FR" sz="1050" dirty="0"/>
              <a:t>Inter-</a:t>
            </a:r>
            <a:r>
              <a:rPr lang="fr-FR" sz="1050" dirty="0" err="1"/>
              <a:t>human</a:t>
            </a:r>
            <a:r>
              <a:rPr lang="fr-FR" sz="1050" dirty="0"/>
              <a:t> transmission</a:t>
            </a:r>
          </a:p>
        </p:txBody>
      </p:sp>
      <p:sp>
        <p:nvSpPr>
          <p:cNvPr id="36" name="TextBox 35">
            <a:extLst>
              <a:ext uri="{FF2B5EF4-FFF2-40B4-BE49-F238E27FC236}">
                <a16:creationId xmlns:a16="http://schemas.microsoft.com/office/drawing/2014/main" id="{B6A1926B-0D4C-6D4F-934C-1CC24DD911CE}"/>
              </a:ext>
            </a:extLst>
          </p:cNvPr>
          <p:cNvSpPr txBox="1"/>
          <p:nvPr/>
        </p:nvSpPr>
        <p:spPr>
          <a:xfrm>
            <a:off x="6833183" y="1486706"/>
            <a:ext cx="954823" cy="430887"/>
          </a:xfrm>
          <a:prstGeom prst="rect">
            <a:avLst/>
          </a:prstGeom>
          <a:noFill/>
        </p:spPr>
        <p:txBody>
          <a:bodyPr wrap="square" rtlCol="0">
            <a:spAutoFit/>
          </a:bodyPr>
          <a:lstStyle/>
          <a:p>
            <a:pPr algn="ctr"/>
            <a:r>
              <a:rPr lang="fr-FR" sz="1050" dirty="0"/>
              <a:t>Global diffusion</a:t>
            </a:r>
          </a:p>
        </p:txBody>
      </p:sp>
      <p:sp>
        <p:nvSpPr>
          <p:cNvPr id="37" name="TextBox 36">
            <a:extLst>
              <a:ext uri="{FF2B5EF4-FFF2-40B4-BE49-F238E27FC236}">
                <a16:creationId xmlns:a16="http://schemas.microsoft.com/office/drawing/2014/main" id="{FB37DB6D-8F66-7341-8C72-9A46CFD02F8F}"/>
              </a:ext>
            </a:extLst>
          </p:cNvPr>
          <p:cNvSpPr txBox="1"/>
          <p:nvPr/>
        </p:nvSpPr>
        <p:spPr>
          <a:xfrm>
            <a:off x="1171705" y="2700816"/>
            <a:ext cx="954823" cy="261610"/>
          </a:xfrm>
          <a:prstGeom prst="rect">
            <a:avLst/>
          </a:prstGeom>
          <a:noFill/>
        </p:spPr>
        <p:txBody>
          <a:bodyPr wrap="square" rtlCol="0">
            <a:spAutoFit/>
          </a:bodyPr>
          <a:lstStyle/>
          <a:p>
            <a:r>
              <a:rPr lang="fr-FR" sz="1050" dirty="0" err="1"/>
              <a:t>Pathogens</a:t>
            </a:r>
            <a:endParaRPr lang="fr-FR" sz="1050" dirty="0"/>
          </a:p>
        </p:txBody>
      </p:sp>
      <p:sp>
        <p:nvSpPr>
          <p:cNvPr id="11" name="Rectangle 10">
            <a:extLst>
              <a:ext uri="{FF2B5EF4-FFF2-40B4-BE49-F238E27FC236}">
                <a16:creationId xmlns:a16="http://schemas.microsoft.com/office/drawing/2014/main" id="{E97C3AFD-6759-FF41-8792-70F0A8F3E9DE}"/>
              </a:ext>
            </a:extLst>
          </p:cNvPr>
          <p:cNvSpPr/>
          <p:nvPr/>
        </p:nvSpPr>
        <p:spPr>
          <a:xfrm>
            <a:off x="919743" y="1587489"/>
            <a:ext cx="1459168" cy="17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23" name="Straight Connector 22">
            <a:extLst>
              <a:ext uri="{FF2B5EF4-FFF2-40B4-BE49-F238E27FC236}">
                <a16:creationId xmlns:a16="http://schemas.microsoft.com/office/drawing/2014/main" id="{EEC92B08-5797-D748-9E43-A25E718284C3}"/>
              </a:ext>
            </a:extLst>
          </p:cNvPr>
          <p:cNvCxnSpPr>
            <a:cxnSpLocks/>
          </p:cNvCxnSpPr>
          <p:nvPr/>
        </p:nvCxnSpPr>
        <p:spPr>
          <a:xfrm flipV="1">
            <a:off x="4313774" y="2293563"/>
            <a:ext cx="335782" cy="18994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DF102E-0445-A44C-8015-69C360A33F1A}"/>
              </a:ext>
            </a:extLst>
          </p:cNvPr>
          <p:cNvCxnSpPr>
            <a:cxnSpLocks/>
          </p:cNvCxnSpPr>
          <p:nvPr/>
        </p:nvCxnSpPr>
        <p:spPr>
          <a:xfrm flipV="1">
            <a:off x="4367415" y="2066151"/>
            <a:ext cx="197393" cy="10929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95D9A0-D68F-1C42-B359-0D94BA00B856}"/>
              </a:ext>
            </a:extLst>
          </p:cNvPr>
          <p:cNvCxnSpPr>
            <a:cxnSpLocks/>
          </p:cNvCxnSpPr>
          <p:nvPr/>
        </p:nvCxnSpPr>
        <p:spPr>
          <a:xfrm flipV="1">
            <a:off x="4327769" y="2162091"/>
            <a:ext cx="276684" cy="167386"/>
          </a:xfrm>
          <a:prstGeom prst="line">
            <a:avLst/>
          </a:prstGeom>
          <a:ln w="34925">
            <a:solidFill>
              <a:srgbClr val="F05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0D2A29-F9D2-794B-B06B-5C44A863E9A5}"/>
              </a:ext>
            </a:extLst>
          </p:cNvPr>
          <p:cNvCxnSpPr>
            <a:cxnSpLocks/>
          </p:cNvCxnSpPr>
          <p:nvPr/>
        </p:nvCxnSpPr>
        <p:spPr>
          <a:xfrm flipV="1">
            <a:off x="4313773" y="2455638"/>
            <a:ext cx="335782" cy="189944"/>
          </a:xfrm>
          <a:prstGeom prst="line">
            <a:avLst/>
          </a:prstGeom>
          <a:ln w="34925">
            <a:solidFill>
              <a:srgbClr val="F052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796F4E-171D-734F-99E3-EE639C6EF88F}"/>
              </a:ext>
            </a:extLst>
          </p:cNvPr>
          <p:cNvCxnSpPr>
            <a:cxnSpLocks/>
          </p:cNvCxnSpPr>
          <p:nvPr/>
        </p:nvCxnSpPr>
        <p:spPr>
          <a:xfrm flipV="1">
            <a:off x="4337034" y="2586523"/>
            <a:ext cx="335782" cy="18994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903BB7-2111-8546-A2CD-13CEAFEA6DB4}"/>
              </a:ext>
            </a:extLst>
          </p:cNvPr>
          <p:cNvCxnSpPr>
            <a:cxnSpLocks/>
          </p:cNvCxnSpPr>
          <p:nvPr/>
        </p:nvCxnSpPr>
        <p:spPr>
          <a:xfrm flipV="1">
            <a:off x="4370719" y="2752421"/>
            <a:ext cx="250470" cy="154931"/>
          </a:xfrm>
          <a:prstGeom prst="line">
            <a:avLst/>
          </a:prstGeom>
          <a:ln w="34925">
            <a:solidFill>
              <a:srgbClr val="F052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D88DB6-FD5E-DB4C-9E7B-2A9BF02FCD54}"/>
              </a:ext>
            </a:extLst>
          </p:cNvPr>
          <p:cNvCxnSpPr>
            <a:cxnSpLocks/>
          </p:cNvCxnSpPr>
          <p:nvPr/>
        </p:nvCxnSpPr>
        <p:spPr>
          <a:xfrm flipV="1">
            <a:off x="4422470" y="2907351"/>
            <a:ext cx="155502" cy="114102"/>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6" name="Striped Right Arrow 45">
            <a:extLst>
              <a:ext uri="{FF2B5EF4-FFF2-40B4-BE49-F238E27FC236}">
                <a16:creationId xmlns:a16="http://schemas.microsoft.com/office/drawing/2014/main" id="{534B7202-0685-4041-BDEF-A103EF69D1AA}"/>
              </a:ext>
            </a:extLst>
          </p:cNvPr>
          <p:cNvSpPr/>
          <p:nvPr/>
        </p:nvSpPr>
        <p:spPr>
          <a:xfrm>
            <a:off x="59261" y="4369168"/>
            <a:ext cx="9011093" cy="447322"/>
          </a:xfrm>
          <a:prstGeom prst="stripedRightArrow">
            <a:avLst>
              <a:gd name="adj1" fmla="val 50000"/>
              <a:gd name="adj2" fmla="val 50000"/>
            </a:avLst>
          </a:prstGeom>
          <a:gradFill flip="none" rotWithShape="1">
            <a:gsLst>
              <a:gs pos="13000">
                <a:schemeClr val="accent1"/>
              </a:gs>
              <a:gs pos="46000">
                <a:schemeClr val="accent1">
                  <a:lumMod val="20000"/>
                  <a:lumOff val="80000"/>
                </a:schemeClr>
              </a:gs>
              <a:gs pos="58000">
                <a:schemeClr val="accent2">
                  <a:lumMod val="45000"/>
                  <a:lumOff val="55000"/>
                </a:schemeClr>
              </a:gs>
              <a:gs pos="89000">
                <a:srgbClr val="F14A49"/>
              </a:gs>
            </a:gsLst>
            <a:lin ang="0" scaled="1"/>
            <a:tileRect/>
          </a:gradFill>
          <a:ln>
            <a:noFill/>
          </a:ln>
          <a:effectLst>
            <a:outerShdw blurRad="495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8" name="TextBox 47">
            <a:extLst>
              <a:ext uri="{FF2B5EF4-FFF2-40B4-BE49-F238E27FC236}">
                <a16:creationId xmlns:a16="http://schemas.microsoft.com/office/drawing/2014/main" id="{69B4C1BF-619B-E749-9570-C781E5DDDBDD}"/>
              </a:ext>
            </a:extLst>
          </p:cNvPr>
          <p:cNvSpPr txBox="1"/>
          <p:nvPr/>
        </p:nvSpPr>
        <p:spPr>
          <a:xfrm>
            <a:off x="3714461" y="4435366"/>
            <a:ext cx="1562986" cy="300082"/>
          </a:xfrm>
          <a:prstGeom prst="rect">
            <a:avLst/>
          </a:prstGeom>
          <a:noFill/>
        </p:spPr>
        <p:txBody>
          <a:bodyPr wrap="square" rtlCol="0">
            <a:spAutoFit/>
          </a:bodyPr>
          <a:lstStyle/>
          <a:p>
            <a:pPr algn="ctr"/>
            <a:r>
              <a:rPr lang="fr-FR" sz="1350" b="1" dirty="0"/>
              <a:t>Emergence</a:t>
            </a:r>
          </a:p>
        </p:txBody>
      </p:sp>
      <p:pic>
        <p:nvPicPr>
          <p:cNvPr id="51" name="Picture 50">
            <a:extLst>
              <a:ext uri="{FF2B5EF4-FFF2-40B4-BE49-F238E27FC236}">
                <a16:creationId xmlns:a16="http://schemas.microsoft.com/office/drawing/2014/main" id="{9916D780-AD43-4E47-98B8-72207192A8CC}"/>
              </a:ext>
            </a:extLst>
          </p:cNvPr>
          <p:cNvPicPr>
            <a:picLocks noChangeAspect="1"/>
          </p:cNvPicPr>
          <p:nvPr/>
        </p:nvPicPr>
        <p:blipFill>
          <a:blip r:embed="rId3">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45083" y="1636595"/>
            <a:ext cx="1399486" cy="1399486"/>
          </a:xfrm>
          <a:prstGeom prst="rect">
            <a:avLst/>
          </a:prstGeom>
        </p:spPr>
      </p:pic>
      <p:sp>
        <p:nvSpPr>
          <p:cNvPr id="52" name="TextBox 51">
            <a:extLst>
              <a:ext uri="{FF2B5EF4-FFF2-40B4-BE49-F238E27FC236}">
                <a16:creationId xmlns:a16="http://schemas.microsoft.com/office/drawing/2014/main" id="{BBBA7B4C-D8CB-EC44-A522-A9A1FC8DC53F}"/>
              </a:ext>
            </a:extLst>
          </p:cNvPr>
          <p:cNvSpPr txBox="1"/>
          <p:nvPr/>
        </p:nvSpPr>
        <p:spPr>
          <a:xfrm>
            <a:off x="1090639" y="1326946"/>
            <a:ext cx="835517" cy="461665"/>
          </a:xfrm>
          <a:prstGeom prst="rect">
            <a:avLst/>
          </a:prstGeom>
          <a:solidFill>
            <a:schemeClr val="bg1"/>
          </a:solidFill>
        </p:spPr>
        <p:txBody>
          <a:bodyPr wrap="square" rtlCol="0">
            <a:spAutoFit/>
          </a:bodyPr>
          <a:lstStyle/>
          <a:p>
            <a:pPr algn="ctr"/>
            <a:r>
              <a:rPr lang="fr-FR" sz="1200" b="1" dirty="0">
                <a:solidFill>
                  <a:srgbClr val="000091"/>
                </a:solidFill>
              </a:rPr>
              <a:t>Global changes</a:t>
            </a:r>
          </a:p>
        </p:txBody>
      </p:sp>
      <p:sp>
        <p:nvSpPr>
          <p:cNvPr id="2" name="TextBox 1">
            <a:extLst>
              <a:ext uri="{FF2B5EF4-FFF2-40B4-BE49-F238E27FC236}">
                <a16:creationId xmlns:a16="http://schemas.microsoft.com/office/drawing/2014/main" id="{5C9FDCB9-A4B6-8D40-9247-A0676213874A}"/>
              </a:ext>
            </a:extLst>
          </p:cNvPr>
          <p:cNvSpPr txBox="1"/>
          <p:nvPr/>
        </p:nvSpPr>
        <p:spPr>
          <a:xfrm>
            <a:off x="4126077" y="2126782"/>
            <a:ext cx="563392" cy="200055"/>
          </a:xfrm>
          <a:prstGeom prst="rect">
            <a:avLst/>
          </a:prstGeom>
          <a:solidFill>
            <a:schemeClr val="bg1"/>
          </a:solidFill>
        </p:spPr>
        <p:txBody>
          <a:bodyPr wrap="square" rtlCol="0">
            <a:spAutoFit/>
          </a:bodyPr>
          <a:lstStyle/>
          <a:p>
            <a:pPr algn="ctr"/>
            <a:r>
              <a:rPr lang="fr-FR" sz="700" b="1" dirty="0" err="1">
                <a:solidFill>
                  <a:srgbClr val="7030A0"/>
                </a:solidFill>
              </a:rPr>
              <a:t>spillover</a:t>
            </a:r>
            <a:endParaRPr lang="fr-FR" sz="700" b="1" dirty="0">
              <a:solidFill>
                <a:srgbClr val="7030A0"/>
              </a:solidFill>
            </a:endParaRPr>
          </a:p>
        </p:txBody>
      </p:sp>
      <p:sp>
        <p:nvSpPr>
          <p:cNvPr id="12" name="Oval 11">
            <a:extLst>
              <a:ext uri="{FF2B5EF4-FFF2-40B4-BE49-F238E27FC236}">
                <a16:creationId xmlns:a16="http://schemas.microsoft.com/office/drawing/2014/main" id="{E2571510-BB90-2B47-BCCC-6CF5A33CB7FE}"/>
              </a:ext>
            </a:extLst>
          </p:cNvPr>
          <p:cNvSpPr/>
          <p:nvPr/>
        </p:nvSpPr>
        <p:spPr>
          <a:xfrm>
            <a:off x="3794230" y="965126"/>
            <a:ext cx="4984956" cy="3133397"/>
          </a:xfrm>
          <a:prstGeom prst="ellipse">
            <a:avLst/>
          </a:prstGeom>
          <a:noFill/>
          <a:ln w="28575">
            <a:solidFill>
              <a:srgbClr val="F0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 name="Oval 12">
            <a:extLst>
              <a:ext uri="{FF2B5EF4-FFF2-40B4-BE49-F238E27FC236}">
                <a16:creationId xmlns:a16="http://schemas.microsoft.com/office/drawing/2014/main" id="{DF98295F-835A-4F4A-AD0E-A5B22C0F300B}"/>
              </a:ext>
            </a:extLst>
          </p:cNvPr>
          <p:cNvSpPr/>
          <p:nvPr/>
        </p:nvSpPr>
        <p:spPr>
          <a:xfrm>
            <a:off x="154420" y="965127"/>
            <a:ext cx="4861502" cy="306157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14" name="Image 115">
            <a:extLst>
              <a:ext uri="{FF2B5EF4-FFF2-40B4-BE49-F238E27FC236}">
                <a16:creationId xmlns:a16="http://schemas.microsoft.com/office/drawing/2014/main" id="{1175F0AC-69CE-484A-B53F-3C9060A9B7E4}"/>
              </a:ext>
            </a:extLst>
          </p:cNvPr>
          <p:cNvPicPr>
            <a:picLocks noChangeAspect="1"/>
          </p:cNvPicPr>
          <p:nvPr/>
        </p:nvPicPr>
        <p:blipFill>
          <a:blip r:embed="rId4"/>
          <a:stretch>
            <a:fillRect/>
          </a:stretch>
        </p:blipFill>
        <p:spPr>
          <a:xfrm>
            <a:off x="444479" y="619676"/>
            <a:ext cx="835517" cy="794870"/>
          </a:xfrm>
          <a:prstGeom prst="ellipse">
            <a:avLst/>
          </a:prstGeom>
        </p:spPr>
      </p:pic>
      <p:pic>
        <p:nvPicPr>
          <p:cNvPr id="15" name="Picture 14">
            <a:extLst>
              <a:ext uri="{FF2B5EF4-FFF2-40B4-BE49-F238E27FC236}">
                <a16:creationId xmlns:a16="http://schemas.microsoft.com/office/drawing/2014/main" id="{1F0831AE-E108-C64E-A12B-4EE775D27BD1}"/>
              </a:ext>
            </a:extLst>
          </p:cNvPr>
          <p:cNvPicPr>
            <a:picLocks noChangeAspect="1"/>
          </p:cNvPicPr>
          <p:nvPr/>
        </p:nvPicPr>
        <p:blipFill>
          <a:blip r:embed="rId5"/>
          <a:stretch>
            <a:fillRect/>
          </a:stretch>
        </p:blipFill>
        <p:spPr>
          <a:xfrm>
            <a:off x="7024232" y="661533"/>
            <a:ext cx="741117" cy="717556"/>
          </a:xfrm>
          <a:prstGeom prst="rect">
            <a:avLst/>
          </a:prstGeom>
        </p:spPr>
      </p:pic>
      <p:sp>
        <p:nvSpPr>
          <p:cNvPr id="3" name="ZoneTexte 2">
            <a:extLst>
              <a:ext uri="{FF2B5EF4-FFF2-40B4-BE49-F238E27FC236}">
                <a16:creationId xmlns:a16="http://schemas.microsoft.com/office/drawing/2014/main" id="{73397715-8463-5468-05CF-9DBA008989B6}"/>
              </a:ext>
            </a:extLst>
          </p:cNvPr>
          <p:cNvSpPr txBox="1"/>
          <p:nvPr/>
        </p:nvSpPr>
        <p:spPr>
          <a:xfrm>
            <a:off x="223694" y="3624459"/>
            <a:ext cx="2982316" cy="738664"/>
          </a:xfrm>
          <a:prstGeom prst="rect">
            <a:avLst/>
          </a:prstGeom>
          <a:solidFill>
            <a:schemeClr val="bg1"/>
          </a:solidFill>
          <a:ln w="28575">
            <a:solidFill>
              <a:srgbClr val="000091"/>
            </a:solidFill>
          </a:ln>
        </p:spPr>
        <p:txBody>
          <a:bodyPr wrap="square" rtlCol="0">
            <a:spAutoFit/>
          </a:bodyPr>
          <a:lstStyle/>
          <a:p>
            <a:pPr algn="ctr"/>
            <a:r>
              <a:rPr lang="fr-FR" sz="1050" b="1" dirty="0">
                <a:solidFill>
                  <a:srgbClr val="000091"/>
                </a:solidFill>
              </a:rPr>
              <a:t>Prévenir l’émergence et la </a:t>
            </a:r>
            <a:r>
              <a:rPr lang="fr-FR" sz="1050" b="1" dirty="0" err="1">
                <a:solidFill>
                  <a:srgbClr val="000091"/>
                </a:solidFill>
              </a:rPr>
              <a:t>ré-émergence</a:t>
            </a:r>
            <a:endParaRPr lang="fr-FR" sz="1050" b="1" dirty="0">
              <a:solidFill>
                <a:srgbClr val="000091"/>
              </a:solidFill>
            </a:endParaRPr>
          </a:p>
          <a:p>
            <a:pPr algn="ctr"/>
            <a:r>
              <a:rPr lang="fr-FR" sz="1050" dirty="0"/>
              <a:t>Stratégies innovantes de </a:t>
            </a:r>
            <a:r>
              <a:rPr lang="fr-FR" sz="1050" b="1" dirty="0"/>
              <a:t>réduction des risques </a:t>
            </a:r>
            <a:r>
              <a:rPr lang="fr-FR" sz="1050" dirty="0"/>
              <a:t>et de </a:t>
            </a:r>
            <a:r>
              <a:rPr lang="fr-FR" sz="1050" b="1" dirty="0"/>
              <a:t>détection précoce des émergences de pathogènes zoonotiques</a:t>
            </a:r>
          </a:p>
        </p:txBody>
      </p:sp>
      <p:sp>
        <p:nvSpPr>
          <p:cNvPr id="20" name="ZoneTexte 19">
            <a:extLst>
              <a:ext uri="{FF2B5EF4-FFF2-40B4-BE49-F238E27FC236}">
                <a16:creationId xmlns:a16="http://schemas.microsoft.com/office/drawing/2014/main" id="{CE350D13-AFC4-12E3-569B-2A9EB91C6A75}"/>
              </a:ext>
            </a:extLst>
          </p:cNvPr>
          <p:cNvSpPr txBox="1"/>
          <p:nvPr/>
        </p:nvSpPr>
        <p:spPr>
          <a:xfrm>
            <a:off x="5224089" y="3535120"/>
            <a:ext cx="3455482" cy="900246"/>
          </a:xfrm>
          <a:prstGeom prst="rect">
            <a:avLst/>
          </a:prstGeom>
          <a:solidFill>
            <a:schemeClr val="bg1"/>
          </a:solidFill>
          <a:ln w="28575">
            <a:solidFill>
              <a:srgbClr val="F14A49"/>
            </a:solidFill>
          </a:ln>
        </p:spPr>
        <p:txBody>
          <a:bodyPr wrap="square" rtlCol="0">
            <a:spAutoFit/>
          </a:bodyPr>
          <a:lstStyle/>
          <a:p>
            <a:pPr algn="ctr"/>
            <a:r>
              <a:rPr lang="fr-FR" sz="1050" b="1" dirty="0">
                <a:solidFill>
                  <a:srgbClr val="F14A49"/>
                </a:solidFill>
              </a:rPr>
              <a:t>Préparer la réponse face à l’émergence ou la </a:t>
            </a:r>
            <a:r>
              <a:rPr lang="fr-FR" sz="1050" b="1" dirty="0" err="1">
                <a:solidFill>
                  <a:srgbClr val="F14A49"/>
                </a:solidFill>
              </a:rPr>
              <a:t>ré-émergence</a:t>
            </a:r>
            <a:endParaRPr lang="fr-FR" sz="1050" b="1" dirty="0">
              <a:solidFill>
                <a:srgbClr val="F14A49"/>
              </a:solidFill>
            </a:endParaRPr>
          </a:p>
          <a:p>
            <a:pPr algn="ctr"/>
            <a:r>
              <a:rPr lang="fr-FR" sz="1050" b="1" dirty="0"/>
              <a:t>Prévenir et contrôler </a:t>
            </a:r>
            <a:r>
              <a:rPr lang="fr-FR" sz="1050" dirty="0"/>
              <a:t>les </a:t>
            </a:r>
            <a:r>
              <a:rPr lang="fr-FR" sz="1050" b="1" dirty="0"/>
              <a:t>maladies infectieuses émergentes et ré-émergentes</a:t>
            </a:r>
            <a:r>
              <a:rPr lang="fr-FR" sz="1050" dirty="0"/>
              <a:t> au niveau individuel et collectif, et permettre une meilleure </a:t>
            </a:r>
            <a:r>
              <a:rPr lang="fr-FR" sz="1050" b="1" dirty="0"/>
              <a:t>préparation au risque d'épidémie et/ou de crise sanitaire</a:t>
            </a:r>
          </a:p>
        </p:txBody>
      </p:sp>
      <p:sp>
        <p:nvSpPr>
          <p:cNvPr id="32" name="TextBox 31">
            <a:extLst>
              <a:ext uri="{FF2B5EF4-FFF2-40B4-BE49-F238E27FC236}">
                <a16:creationId xmlns:a16="http://schemas.microsoft.com/office/drawing/2014/main" id="{11FD1F0C-C986-C84E-B046-C0DA827207F7}"/>
              </a:ext>
            </a:extLst>
          </p:cNvPr>
          <p:cNvSpPr txBox="1"/>
          <p:nvPr/>
        </p:nvSpPr>
        <p:spPr>
          <a:xfrm>
            <a:off x="3086076" y="1740460"/>
            <a:ext cx="954823" cy="430887"/>
          </a:xfrm>
          <a:prstGeom prst="rect">
            <a:avLst/>
          </a:prstGeom>
          <a:noFill/>
        </p:spPr>
        <p:txBody>
          <a:bodyPr wrap="square" rtlCol="0">
            <a:spAutoFit/>
          </a:bodyPr>
          <a:lstStyle/>
          <a:p>
            <a:pPr algn="ctr"/>
            <a:r>
              <a:rPr lang="fr-FR" sz="1050" dirty="0" err="1"/>
              <a:t>Domestic</a:t>
            </a:r>
            <a:r>
              <a:rPr lang="fr-FR" sz="1050" dirty="0"/>
              <a:t> </a:t>
            </a:r>
            <a:r>
              <a:rPr lang="fr-FR" sz="1050" dirty="0" err="1"/>
              <a:t>animals</a:t>
            </a:r>
            <a:endParaRPr lang="fr-FR" sz="1050" dirty="0"/>
          </a:p>
        </p:txBody>
      </p:sp>
      <p:sp>
        <p:nvSpPr>
          <p:cNvPr id="4" name="Titre 1">
            <a:extLst>
              <a:ext uri="{FF2B5EF4-FFF2-40B4-BE49-F238E27FC236}">
                <a16:creationId xmlns:a16="http://schemas.microsoft.com/office/drawing/2014/main" id="{1AA956E7-55EE-379A-79BE-97E22B370583}"/>
              </a:ext>
            </a:extLst>
          </p:cNvPr>
          <p:cNvSpPr txBox="1">
            <a:spLocks/>
          </p:cNvSpPr>
          <p:nvPr/>
        </p:nvSpPr>
        <p:spPr>
          <a:xfrm>
            <a:off x="1531706" y="288091"/>
            <a:ext cx="7612294" cy="540000"/>
          </a:xfrm>
          <a:prstGeom prst="rect">
            <a:avLst/>
          </a:prstGeom>
        </p:spPr>
        <p:txBody>
          <a:bodyPr/>
          <a:lstStyle>
            <a:lvl1pPr algn="l" defTabSz="914378" rtl="0" eaLnBrk="1" latinLnBrk="0" hangingPunct="1">
              <a:lnSpc>
                <a:spcPct val="90000"/>
              </a:lnSpc>
              <a:spcBef>
                <a:spcPct val="0"/>
              </a:spcBef>
              <a:buNone/>
              <a:defRPr sz="2500" b="1" kern="1200">
                <a:solidFill>
                  <a:schemeClr val="tx1"/>
                </a:solidFill>
                <a:latin typeface="+mj-lt"/>
                <a:ea typeface="+mj-ea"/>
                <a:cs typeface="+mj-cs"/>
              </a:defRPr>
            </a:lvl1pPr>
          </a:lstStyle>
          <a:p>
            <a:r>
              <a:rPr lang="fr-FR" dirty="0"/>
              <a:t>Périmètre et zones d’interface des PEPR</a:t>
            </a:r>
          </a:p>
        </p:txBody>
      </p:sp>
      <p:pic>
        <p:nvPicPr>
          <p:cNvPr id="16" name="Image 15">
            <a:extLst>
              <a:ext uri="{FF2B5EF4-FFF2-40B4-BE49-F238E27FC236}">
                <a16:creationId xmlns:a16="http://schemas.microsoft.com/office/drawing/2014/main" id="{D55B42F7-E372-AF1D-89A9-81A38B4C8B89}"/>
              </a:ext>
            </a:extLst>
          </p:cNvPr>
          <p:cNvPicPr>
            <a:picLocks noChangeAspect="1"/>
          </p:cNvPicPr>
          <p:nvPr/>
        </p:nvPicPr>
        <p:blipFill>
          <a:blip r:embed="rId6"/>
          <a:stretch>
            <a:fillRect/>
          </a:stretch>
        </p:blipFill>
        <p:spPr>
          <a:xfrm>
            <a:off x="3506558" y="1291488"/>
            <a:ext cx="449710" cy="449710"/>
          </a:xfrm>
          <a:prstGeom prst="rect">
            <a:avLst/>
          </a:prstGeom>
        </p:spPr>
      </p:pic>
      <p:pic>
        <p:nvPicPr>
          <p:cNvPr id="24" name="Image 23">
            <a:extLst>
              <a:ext uri="{FF2B5EF4-FFF2-40B4-BE49-F238E27FC236}">
                <a16:creationId xmlns:a16="http://schemas.microsoft.com/office/drawing/2014/main" id="{0291C47E-F97D-C4EC-69CD-D1F1A55B273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379" l="0" r="99679">
                        <a14:foregroundMark x1="51923" y1="61491" x2="51923" y2="61491"/>
                        <a14:foregroundMark x1="46154" y1="47826" x2="46154" y2="47826"/>
                        <a14:foregroundMark x1="55449" y1="80124" x2="55449" y2="80124"/>
                        <a14:foregroundMark x1="58013" y1="82609" x2="58013" y2="82609"/>
                        <a14:foregroundMark x1="68590" y1="90683" x2="68590" y2="90683"/>
                        <a14:foregroundMark x1="70513" y1="92547" x2="70513" y2="92547"/>
                        <a14:foregroundMark x1="64103" y1="88820" x2="64103" y2="88820"/>
                        <a14:foregroundMark x1="46795" y1="32298" x2="46795" y2="32298"/>
                        <a14:foregroundMark x1="59295" y1="27329" x2="59295" y2="27329"/>
                        <a14:foregroundMark x1="63782" y1="31677" x2="63782" y2="31677"/>
                        <a14:foregroundMark x1="73397" y1="39752" x2="73397" y2="39752"/>
                        <a14:foregroundMark x1="76603" y1="42857" x2="76603" y2="42857"/>
                        <a14:foregroundMark x1="79167" y1="45342" x2="79167" y2="45342"/>
                        <a14:foregroundMark x1="86218" y1="39130" x2="86218" y2="39130"/>
                        <a14:foregroundMark x1="88462" y1="30435" x2="88462" y2="30435"/>
                        <a14:foregroundMark x1="91026" y1="19255" x2="91026" y2="19255"/>
                        <a14:foregroundMark x1="91667" y1="13043" x2="91667" y2="13043"/>
                        <a14:foregroundMark x1="92628" y1="4969" x2="92628" y2="4969"/>
                        <a14:foregroundMark x1="94872" y1="31056" x2="94872" y2="31056"/>
                        <a14:foregroundMark x1="96474" y1="26087" x2="96474" y2="26087"/>
                        <a14:foregroundMark x1="89744" y1="47826" x2="89744" y2="47826"/>
                        <a14:foregroundMark x1="69231" y1="43478" x2="69231" y2="43478"/>
                        <a14:foregroundMark x1="50000" y1="39130" x2="50000" y2="39130"/>
                        <a14:foregroundMark x1="60256" y1="43478" x2="60256" y2="43478"/>
                        <a14:foregroundMark x1="17949" y1="67702" x2="17949" y2="67702"/>
                        <a14:foregroundMark x1="19551" y1="74534" x2="19551" y2="74534"/>
                        <a14:foregroundMark x1="5128" y1="89441" x2="5128" y2="89441"/>
                        <a14:foregroundMark x1="44551" y1="77019" x2="44551" y2="77019"/>
                        <a14:foregroundMark x1="53526" y1="94410" x2="53526" y2="94410"/>
                        <a14:foregroundMark x1="54808" y1="96273" x2="54808" y2="96273"/>
                        <a14:foregroundMark x1="56731" y1="96894" x2="56731" y2="96894"/>
                      </a14:backgroundRemoval>
                    </a14:imgEffect>
                  </a14:imgLayer>
                </a14:imgProps>
              </a:ext>
            </a:extLst>
          </a:blip>
          <a:stretch>
            <a:fillRect/>
          </a:stretch>
        </p:blipFill>
        <p:spPr>
          <a:xfrm>
            <a:off x="4216907" y="3186653"/>
            <a:ext cx="387546" cy="199984"/>
          </a:xfrm>
          <a:prstGeom prst="rect">
            <a:avLst/>
          </a:prstGeom>
        </p:spPr>
      </p:pic>
      <p:sp>
        <p:nvSpPr>
          <p:cNvPr id="28" name="Rectangle à coins arrondis 67">
            <a:extLst>
              <a:ext uri="{FF2B5EF4-FFF2-40B4-BE49-F238E27FC236}">
                <a16:creationId xmlns:a16="http://schemas.microsoft.com/office/drawing/2014/main" id="{FF1E191B-155D-4EE6-2451-6AFFD610FC10}"/>
              </a:ext>
            </a:extLst>
          </p:cNvPr>
          <p:cNvSpPr/>
          <p:nvPr/>
        </p:nvSpPr>
        <p:spPr>
          <a:xfrm>
            <a:off x="42476" y="4784313"/>
            <a:ext cx="3828598" cy="2360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t>Pre-emergence</a:t>
            </a:r>
            <a:endParaRPr lang="fr-FR" sz="1000" b="1" dirty="0"/>
          </a:p>
        </p:txBody>
      </p:sp>
      <p:sp>
        <p:nvSpPr>
          <p:cNvPr id="38" name="Rectangle à coins arrondis 70">
            <a:extLst>
              <a:ext uri="{FF2B5EF4-FFF2-40B4-BE49-F238E27FC236}">
                <a16:creationId xmlns:a16="http://schemas.microsoft.com/office/drawing/2014/main" id="{450B3208-FE16-088B-82BC-DD3757514E50}"/>
              </a:ext>
            </a:extLst>
          </p:cNvPr>
          <p:cNvSpPr/>
          <p:nvPr/>
        </p:nvSpPr>
        <p:spPr>
          <a:xfrm>
            <a:off x="4961041" y="4782490"/>
            <a:ext cx="819866" cy="243225"/>
          </a:xfrm>
          <a:prstGeom prst="roundRect">
            <a:avLst/>
          </a:prstGeom>
          <a:gradFill>
            <a:gsLst>
              <a:gs pos="0">
                <a:schemeClr val="accent1"/>
              </a:gs>
              <a:gs pos="22000">
                <a:schemeClr val="accent1">
                  <a:lumMod val="45000"/>
                  <a:lumOff val="55000"/>
                </a:schemeClr>
              </a:gs>
              <a:gs pos="37000">
                <a:schemeClr val="accent1">
                  <a:lumMod val="45000"/>
                  <a:lumOff val="55000"/>
                </a:schemeClr>
              </a:gs>
              <a:gs pos="100000">
                <a:srgbClr val="F14A4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Emergence</a:t>
            </a:r>
          </a:p>
        </p:txBody>
      </p:sp>
      <p:sp>
        <p:nvSpPr>
          <p:cNvPr id="39" name="Rectangle à coins arrondis 71">
            <a:extLst>
              <a:ext uri="{FF2B5EF4-FFF2-40B4-BE49-F238E27FC236}">
                <a16:creationId xmlns:a16="http://schemas.microsoft.com/office/drawing/2014/main" id="{AAF5F6F5-ADE8-EA68-8FD9-B86A34D56ED5}"/>
              </a:ext>
            </a:extLst>
          </p:cNvPr>
          <p:cNvSpPr/>
          <p:nvPr/>
        </p:nvSpPr>
        <p:spPr>
          <a:xfrm>
            <a:off x="5894668" y="4766071"/>
            <a:ext cx="972299" cy="277371"/>
          </a:xfrm>
          <a:prstGeom prst="roundRect">
            <a:avLst/>
          </a:prstGeom>
          <a:solidFill>
            <a:srgbClr val="F14A49"/>
          </a:solidFill>
          <a:ln>
            <a:solidFill>
              <a:srgbClr val="F14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err="1"/>
              <a:t>Localized</a:t>
            </a:r>
            <a:r>
              <a:rPr lang="fr-FR" sz="1050" b="1" dirty="0"/>
              <a:t> transmission</a:t>
            </a:r>
          </a:p>
        </p:txBody>
      </p:sp>
      <p:sp>
        <p:nvSpPr>
          <p:cNvPr id="40" name="Rectangle à coins arrondis 72">
            <a:extLst>
              <a:ext uri="{FF2B5EF4-FFF2-40B4-BE49-F238E27FC236}">
                <a16:creationId xmlns:a16="http://schemas.microsoft.com/office/drawing/2014/main" id="{309CB998-3A41-A786-BFE8-7F70C6270587}"/>
              </a:ext>
            </a:extLst>
          </p:cNvPr>
          <p:cNvSpPr/>
          <p:nvPr/>
        </p:nvSpPr>
        <p:spPr>
          <a:xfrm>
            <a:off x="6951830" y="4755185"/>
            <a:ext cx="790492" cy="265133"/>
          </a:xfrm>
          <a:prstGeom prst="roundRect">
            <a:avLst/>
          </a:prstGeom>
          <a:solidFill>
            <a:srgbClr val="F14A49"/>
          </a:solidFill>
          <a:ln>
            <a:solidFill>
              <a:srgbClr val="F14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err="1"/>
              <a:t>Epidemic</a:t>
            </a:r>
            <a:endParaRPr lang="fr-FR" sz="1050" b="1" dirty="0"/>
          </a:p>
        </p:txBody>
      </p:sp>
      <p:sp>
        <p:nvSpPr>
          <p:cNvPr id="41" name="Rectangle à coins arrondis 73">
            <a:extLst>
              <a:ext uri="{FF2B5EF4-FFF2-40B4-BE49-F238E27FC236}">
                <a16:creationId xmlns:a16="http://schemas.microsoft.com/office/drawing/2014/main" id="{5DB8DE64-EF99-1B50-CA84-F4EC7FCC7493}"/>
              </a:ext>
            </a:extLst>
          </p:cNvPr>
          <p:cNvSpPr/>
          <p:nvPr/>
        </p:nvSpPr>
        <p:spPr>
          <a:xfrm>
            <a:off x="7809698" y="4762398"/>
            <a:ext cx="831481" cy="237387"/>
          </a:xfrm>
          <a:prstGeom prst="roundRect">
            <a:avLst/>
          </a:prstGeom>
          <a:solidFill>
            <a:srgbClr val="F14A49"/>
          </a:solidFill>
          <a:ln>
            <a:solidFill>
              <a:srgbClr val="F14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err="1"/>
              <a:t>Pandemic</a:t>
            </a:r>
            <a:endParaRPr lang="fr-FR" sz="1050" b="1" dirty="0"/>
          </a:p>
        </p:txBody>
      </p:sp>
      <p:sp>
        <p:nvSpPr>
          <p:cNvPr id="42" name="Rectangle à coins arrondis 70">
            <a:extLst>
              <a:ext uri="{FF2B5EF4-FFF2-40B4-BE49-F238E27FC236}">
                <a16:creationId xmlns:a16="http://schemas.microsoft.com/office/drawing/2014/main" id="{EDA3D3BB-C22E-538D-D623-361CA66BABC7}"/>
              </a:ext>
            </a:extLst>
          </p:cNvPr>
          <p:cNvSpPr/>
          <p:nvPr/>
        </p:nvSpPr>
        <p:spPr>
          <a:xfrm>
            <a:off x="4020367" y="4784313"/>
            <a:ext cx="889845" cy="236005"/>
          </a:xfrm>
          <a:prstGeom prst="roundRect">
            <a:avLst/>
          </a:prstGeom>
          <a:gradFill>
            <a:gsLst>
              <a:gs pos="0">
                <a:schemeClr val="accent1"/>
              </a:gs>
              <a:gs pos="22000">
                <a:schemeClr val="accent1">
                  <a:lumMod val="45000"/>
                  <a:lumOff val="55000"/>
                </a:schemeClr>
              </a:gs>
              <a:gs pos="37000">
                <a:schemeClr val="accent1">
                  <a:lumMod val="45000"/>
                  <a:lumOff val="55000"/>
                </a:schemeClr>
              </a:gs>
              <a:gs pos="100000">
                <a:srgbClr val="F14A4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err="1"/>
              <a:t>Spillover</a:t>
            </a:r>
            <a:endParaRPr lang="fr-FR" sz="1050" b="1" dirty="0"/>
          </a:p>
        </p:txBody>
      </p:sp>
      <p:pic>
        <p:nvPicPr>
          <p:cNvPr id="44" name="Image 43">
            <a:extLst>
              <a:ext uri="{FF2B5EF4-FFF2-40B4-BE49-F238E27FC236}">
                <a16:creationId xmlns:a16="http://schemas.microsoft.com/office/drawing/2014/main" id="{066EFEB5-40D9-FAC5-5604-6504AEC6A90C}"/>
              </a:ext>
            </a:extLst>
          </p:cNvPr>
          <p:cNvPicPr>
            <a:picLocks noChangeAspect="1"/>
          </p:cNvPicPr>
          <p:nvPr/>
        </p:nvPicPr>
        <p:blipFill rotWithShape="1">
          <a:blip r:embed="rId9">
            <a:biLevel thresh="75000"/>
          </a:blip>
          <a:srcRect l="29205" t="16439" r="29420" b="24391"/>
          <a:stretch/>
        </p:blipFill>
        <p:spPr>
          <a:xfrm>
            <a:off x="899119" y="2969024"/>
            <a:ext cx="399806" cy="617488"/>
          </a:xfrm>
          <a:prstGeom prst="rect">
            <a:avLst/>
          </a:prstGeom>
        </p:spPr>
      </p:pic>
      <p:cxnSp>
        <p:nvCxnSpPr>
          <p:cNvPr id="22" name="Connecteur droit avec flèche 21">
            <a:extLst>
              <a:ext uri="{FF2B5EF4-FFF2-40B4-BE49-F238E27FC236}">
                <a16:creationId xmlns:a16="http://schemas.microsoft.com/office/drawing/2014/main" id="{DE2BE8B8-727C-13AE-B29D-7465D4CC8F07}"/>
              </a:ext>
            </a:extLst>
          </p:cNvPr>
          <p:cNvCxnSpPr/>
          <p:nvPr/>
        </p:nvCxnSpPr>
        <p:spPr>
          <a:xfrm flipH="1">
            <a:off x="4209715" y="2505748"/>
            <a:ext cx="3550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TextBox 1">
            <a:extLst>
              <a:ext uri="{FF2B5EF4-FFF2-40B4-BE49-F238E27FC236}">
                <a16:creationId xmlns:a16="http://schemas.microsoft.com/office/drawing/2014/main" id="{E687C25A-4FE6-D070-DD5B-620EFA46CDF4}"/>
              </a:ext>
            </a:extLst>
          </p:cNvPr>
          <p:cNvSpPr txBox="1"/>
          <p:nvPr/>
        </p:nvSpPr>
        <p:spPr>
          <a:xfrm>
            <a:off x="4156817" y="2549846"/>
            <a:ext cx="531306" cy="200055"/>
          </a:xfrm>
          <a:prstGeom prst="rect">
            <a:avLst/>
          </a:prstGeom>
          <a:solidFill>
            <a:schemeClr val="bg1"/>
          </a:solidFill>
        </p:spPr>
        <p:txBody>
          <a:bodyPr wrap="square" rtlCol="0">
            <a:spAutoFit/>
          </a:bodyPr>
          <a:lstStyle/>
          <a:p>
            <a:pPr algn="ctr"/>
            <a:r>
              <a:rPr lang="fr-FR" sz="700" b="1" dirty="0" err="1">
                <a:solidFill>
                  <a:srgbClr val="7030A0"/>
                </a:solidFill>
              </a:rPr>
              <a:t>spillback</a:t>
            </a:r>
            <a:endParaRPr lang="fr-FR" sz="700" b="1" dirty="0">
              <a:solidFill>
                <a:srgbClr val="7030A0"/>
              </a:solidFill>
            </a:endParaRPr>
          </a:p>
        </p:txBody>
      </p:sp>
    </p:spTree>
    <p:extLst>
      <p:ext uri="{BB962C8B-B14F-4D97-AF65-F5344CB8AC3E}">
        <p14:creationId xmlns:p14="http://schemas.microsoft.com/office/powerpoint/2010/main" val="4272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C9D42F-E712-412D-B10B-A8014BBDC56E}" type="datetime1">
              <a:rPr lang="fr-FR" smtClean="0"/>
              <a:t>15/05/2024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CB9BF4-1471-3F48-B323-26BED2DC4EC0}" type="slidenum">
              <a:rPr lang="fr-FR" smtClean="0"/>
              <a:t>52</a:t>
            </a:fld>
            <a:endParaRPr lang="fr-FR"/>
          </a:p>
        </p:txBody>
      </p:sp>
      <p:sp>
        <p:nvSpPr>
          <p:cNvPr id="5" name="Rectangle 4"/>
          <p:cNvSpPr/>
          <p:nvPr/>
        </p:nvSpPr>
        <p:spPr>
          <a:xfrm>
            <a:off x="611560" y="909670"/>
            <a:ext cx="8172440" cy="3693319"/>
          </a:xfrm>
          <a:prstGeom prst="rect">
            <a:avLst/>
          </a:prstGeom>
        </p:spPr>
        <p:txBody>
          <a:bodyPr wrap="square">
            <a:spAutoFit/>
          </a:bodyPr>
          <a:lstStyle/>
          <a:p>
            <a:r>
              <a:rPr lang="fr-FR" dirty="0">
                <a:solidFill>
                  <a:srgbClr val="C00000"/>
                </a:solidFill>
              </a:rPr>
              <a:t>Dans le cadre du PEPR PREZODE</a:t>
            </a:r>
            <a:r>
              <a:rPr lang="fr-FR" dirty="0"/>
              <a:t>, les projets doivent se situer dans le contexte de prévention des émergences zoonotiques de manière à en réduire le nombre et à détecter de tels évènements le plus tôt possible. En 2024, l’AAP du PEPR PREZODE portera sur le WP3 "</a:t>
            </a:r>
            <a:r>
              <a:rPr lang="fr-FR" i="1" dirty="0"/>
              <a:t>Surveillance épidémiologique et systèmes d'alerte précoce</a:t>
            </a:r>
            <a:r>
              <a:rPr lang="fr-FR" dirty="0"/>
              <a:t>", pour des </a:t>
            </a:r>
            <a:r>
              <a:rPr lang="fr-FR" b="1" dirty="0"/>
              <a:t>approches centrées sur la faune sauvage, l'environnement et la transmission inter-espèces en amont de la transmission interhumaine</a:t>
            </a:r>
            <a:r>
              <a:rPr lang="fr-FR" dirty="0"/>
              <a:t>.</a:t>
            </a:r>
          </a:p>
          <a:p>
            <a:endParaRPr lang="fr-FR" dirty="0">
              <a:solidFill>
                <a:srgbClr val="C00000"/>
              </a:solidFill>
            </a:endParaRPr>
          </a:p>
          <a:p>
            <a:r>
              <a:rPr lang="fr-FR" dirty="0">
                <a:solidFill>
                  <a:srgbClr val="C00000"/>
                </a:solidFill>
              </a:rPr>
              <a:t>Ceux visés par le PEPR MIE </a:t>
            </a:r>
            <a:r>
              <a:rPr lang="fr-FR" dirty="0"/>
              <a:t>se concentrent sur la biologie des agents pathogènes émergents, ré-émergents ou avec un potentiel zoonotique (mécanismes moléculaires et cellulaires notamment) ou sur une approche centrée sur l’humain. Ils peuvent tenir compte du rôle des modifications anthropiques de l’environnement, mais vont dans ce cas se situer, non pas en amont de l’émergence, mais au niveau de la </a:t>
            </a:r>
            <a:r>
              <a:rPr lang="fr-FR" b="1" dirty="0"/>
              <a:t>transmission et dissémination chez l’homme.</a:t>
            </a:r>
          </a:p>
        </p:txBody>
      </p:sp>
    </p:spTree>
    <p:extLst>
      <p:ext uri="{BB962C8B-B14F-4D97-AF65-F5344CB8AC3E}">
        <p14:creationId xmlns:p14="http://schemas.microsoft.com/office/powerpoint/2010/main" val="180858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0C700-EAB8-46B8-E101-C47AE24F4A19}"/>
              </a:ext>
            </a:extLst>
          </p:cNvPr>
          <p:cNvSpPr>
            <a:spLocks noGrp="1"/>
          </p:cNvSpPr>
          <p:nvPr>
            <p:ph type="title"/>
          </p:nvPr>
        </p:nvSpPr>
        <p:spPr/>
        <p:txBody>
          <a:bodyPr/>
          <a:lstStyle/>
          <a:p>
            <a:r>
              <a:rPr lang="fr-FR" dirty="0"/>
              <a:t>Projets à l’interface des PEPR – démarche à suivre </a:t>
            </a:r>
          </a:p>
        </p:txBody>
      </p:sp>
      <p:sp>
        <p:nvSpPr>
          <p:cNvPr id="3" name="Espace réservé de la date 2">
            <a:extLst>
              <a:ext uri="{FF2B5EF4-FFF2-40B4-BE49-F238E27FC236}">
                <a16:creationId xmlns:a16="http://schemas.microsoft.com/office/drawing/2014/main" id="{5B1274AF-6738-9249-B8D7-BC40BA0812B3}"/>
              </a:ext>
            </a:extLst>
          </p:cNvPr>
          <p:cNvSpPr>
            <a:spLocks noGrp="1"/>
          </p:cNvSpPr>
          <p:nvPr>
            <p:ph type="dt" sz="half" idx="10"/>
          </p:nvPr>
        </p:nvSpPr>
        <p:spPr/>
        <p:txBody>
          <a:bodyPr/>
          <a:lstStyle/>
          <a:p>
            <a:fld id="{492D429E-49CE-1D4A-975D-C9FFE0829B28}" type="datetime1">
              <a:rPr lang="fr-FR" smtClean="0"/>
              <a:t>15/05/2024</a:t>
            </a:fld>
            <a:endParaRPr lang="fr-FR" dirty="0"/>
          </a:p>
        </p:txBody>
      </p:sp>
      <p:sp>
        <p:nvSpPr>
          <p:cNvPr id="4" name="Espace réservé du pied de page 3">
            <a:extLst>
              <a:ext uri="{FF2B5EF4-FFF2-40B4-BE49-F238E27FC236}">
                <a16:creationId xmlns:a16="http://schemas.microsoft.com/office/drawing/2014/main" id="{F66F1058-2710-3EE4-D590-2AE106080E07}"/>
              </a:ext>
            </a:extLst>
          </p:cNvPr>
          <p:cNvSpPr>
            <a:spLocks noGrp="1"/>
          </p:cNvSpPr>
          <p:nvPr>
            <p:ph type="ftr" sz="quarter" idx="11"/>
          </p:nvPr>
        </p:nvSpPr>
        <p:spPr/>
        <p:txBody>
          <a:bodyPr/>
          <a:lstStyle/>
          <a:p>
            <a:pPr algn="r"/>
            <a:r>
              <a:rPr lang="fr-FR" dirty="0"/>
              <a:t>Secrétariat général pour l'investissement</a:t>
            </a:r>
          </a:p>
        </p:txBody>
      </p:sp>
      <p:sp>
        <p:nvSpPr>
          <p:cNvPr id="5" name="Espace réservé du numéro de diapositive 4">
            <a:extLst>
              <a:ext uri="{FF2B5EF4-FFF2-40B4-BE49-F238E27FC236}">
                <a16:creationId xmlns:a16="http://schemas.microsoft.com/office/drawing/2014/main" id="{72E966ED-68B8-0326-7430-99EE7DEF2F35}"/>
              </a:ext>
            </a:extLst>
          </p:cNvPr>
          <p:cNvSpPr>
            <a:spLocks noGrp="1"/>
          </p:cNvSpPr>
          <p:nvPr>
            <p:ph type="sldNum" sz="quarter" idx="12"/>
          </p:nvPr>
        </p:nvSpPr>
        <p:spPr/>
        <p:txBody>
          <a:bodyPr/>
          <a:lstStyle/>
          <a:p>
            <a:fld id="{733122C9-A0B9-462F-8757-0847AD287B63}" type="slidenum">
              <a:rPr lang="fr-FR" smtClean="0"/>
              <a:pPr/>
              <a:t>53</a:t>
            </a:fld>
            <a:endParaRPr lang="fr-FR" dirty="0"/>
          </a:p>
        </p:txBody>
      </p:sp>
      <p:sp>
        <p:nvSpPr>
          <p:cNvPr id="7" name="Espace réservé du texte 6">
            <a:extLst>
              <a:ext uri="{FF2B5EF4-FFF2-40B4-BE49-F238E27FC236}">
                <a16:creationId xmlns:a16="http://schemas.microsoft.com/office/drawing/2014/main" id="{3AB1A381-ADC9-ACA1-AE6A-C2984CAAAAF5}"/>
              </a:ext>
            </a:extLst>
          </p:cNvPr>
          <p:cNvSpPr>
            <a:spLocks noGrp="1"/>
          </p:cNvSpPr>
          <p:nvPr>
            <p:ph type="body" sz="quarter" idx="14"/>
          </p:nvPr>
        </p:nvSpPr>
        <p:spPr>
          <a:xfrm>
            <a:off x="358776" y="1563639"/>
            <a:ext cx="7957640" cy="3029960"/>
          </a:xfrm>
        </p:spPr>
        <p:txBody>
          <a:bodyPr/>
          <a:lstStyle/>
          <a:p>
            <a:pPr marL="285750" indent="-285750">
              <a:buFont typeface="Arial" panose="020B0604020202020204" pitchFamily="34" charset="0"/>
              <a:buChar char="•"/>
            </a:pPr>
            <a:r>
              <a:rPr lang="fr-FR" sz="1600" dirty="0"/>
              <a:t>Gestion au cas par cas par le « </a:t>
            </a:r>
            <a:r>
              <a:rPr lang="fr-FR" sz="1600" i="1" dirty="0"/>
              <a:t>Joint Directory </a:t>
            </a:r>
            <a:r>
              <a:rPr lang="fr-FR" sz="1600" i="1" dirty="0" err="1"/>
              <a:t>Board</a:t>
            </a:r>
            <a:r>
              <a:rPr lang="fr-FR" sz="1600" i="1" dirty="0"/>
              <a:t> </a:t>
            </a:r>
            <a:r>
              <a:rPr lang="fr-FR" sz="1600" dirty="0"/>
              <a:t>» (JDB);</a:t>
            </a:r>
          </a:p>
          <a:p>
            <a:pPr marL="285750" indent="-285750">
              <a:buFont typeface="Arial" panose="020B0604020202020204" pitchFamily="34" charset="0"/>
              <a:buChar char="•"/>
            </a:pPr>
            <a:r>
              <a:rPr lang="fr-FR" sz="1600" dirty="0"/>
              <a:t>Projets évalués et financés par un seul PEPR;</a:t>
            </a:r>
          </a:p>
          <a:p>
            <a:pPr marL="285750" indent="-285750">
              <a:buFont typeface="Arial" panose="020B0604020202020204" pitchFamily="34" charset="0"/>
              <a:buChar char="•"/>
            </a:pPr>
            <a:r>
              <a:rPr lang="fr-FR" sz="1600" dirty="0"/>
              <a:t>Prendre contact avec les opérateurs et pilotes: </a:t>
            </a:r>
          </a:p>
          <a:p>
            <a:pPr marL="637807" lvl="1" indent="-285750"/>
            <a:r>
              <a:rPr lang="fr-FR" sz="1400" dirty="0"/>
              <a:t>PEPR MIE: </a:t>
            </a:r>
            <a:r>
              <a:rPr lang="fr-FR" sz="1400" dirty="0">
                <a:hlinkClick r:id="rId2"/>
              </a:rPr>
              <a:t>aap@anrs.fr</a:t>
            </a:r>
            <a:r>
              <a:rPr lang="fr-FR" sz="1400" dirty="0"/>
              <a:t> </a:t>
            </a:r>
          </a:p>
          <a:p>
            <a:pPr marL="637807" lvl="1" indent="-285750"/>
            <a:r>
              <a:rPr lang="fr-FR" sz="1400" dirty="0"/>
              <a:t>PREZODE:  </a:t>
            </a:r>
            <a:r>
              <a:rPr lang="fr-FR" sz="1400" dirty="0">
                <a:hlinkClick r:id="rId3"/>
              </a:rPr>
              <a:t>pepr-prezode@anr.fr</a:t>
            </a:r>
            <a:r>
              <a:rPr lang="fr-FR" sz="1400" dirty="0"/>
              <a:t> ; </a:t>
            </a:r>
            <a:r>
              <a:rPr lang="fr-FR" sz="1400" u="sng" dirty="0" err="1"/>
              <a:t>pilotes-pepr-prezode@ird.fr</a:t>
            </a:r>
            <a:endParaRPr lang="fr-FR" sz="1400" u="sng" dirty="0"/>
          </a:p>
          <a:p>
            <a:pPr marL="285750" indent="-285750">
              <a:buFont typeface="Arial" panose="020B0604020202020204" pitchFamily="34" charset="0"/>
              <a:buChar char="•"/>
            </a:pPr>
            <a:r>
              <a:rPr lang="fr-FR" sz="1600" dirty="0"/>
              <a:t>Appel à projets/projets ciblés conjoints (horizon 2024, 2025) sur la base des thématiques transversales aux deux PEPR, prioritaires et non couvertes par les précédents appels.</a:t>
            </a:r>
          </a:p>
          <a:p>
            <a:pPr marL="637807" lvl="1" indent="-285750"/>
            <a:endParaRPr lang="fr-FR" sz="1400" dirty="0"/>
          </a:p>
          <a:p>
            <a:pPr lvl="1" indent="0">
              <a:buNone/>
            </a:pPr>
            <a:endParaRPr lang="fr-FR" sz="1400" dirty="0"/>
          </a:p>
          <a:p>
            <a:pPr lvl="1" indent="0">
              <a:buNone/>
            </a:pPr>
            <a:endParaRPr lang="fr-FR" sz="1400" dirty="0"/>
          </a:p>
        </p:txBody>
      </p:sp>
    </p:spTree>
    <p:extLst>
      <p:ext uri="{BB962C8B-B14F-4D97-AF65-F5344CB8AC3E}">
        <p14:creationId xmlns:p14="http://schemas.microsoft.com/office/powerpoint/2010/main" val="1230361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63D7F-E382-C198-6A3D-CDF958B38E16}"/>
              </a:ext>
            </a:extLst>
          </p:cNvPr>
          <p:cNvSpPr>
            <a:spLocks noGrp="1"/>
          </p:cNvSpPr>
          <p:nvPr>
            <p:ph type="title"/>
          </p:nvPr>
        </p:nvSpPr>
        <p:spPr/>
        <p:txBody>
          <a:bodyPr/>
          <a:lstStyle/>
          <a:p>
            <a:r>
              <a:rPr lang="fr-FR" dirty="0"/>
              <a:t>Joint Directory </a:t>
            </a:r>
            <a:r>
              <a:rPr lang="fr-FR" dirty="0" err="1"/>
              <a:t>Board</a:t>
            </a:r>
            <a:r>
              <a:rPr lang="fr-FR" dirty="0"/>
              <a:t> (JDB)</a:t>
            </a:r>
          </a:p>
        </p:txBody>
      </p:sp>
      <p:sp>
        <p:nvSpPr>
          <p:cNvPr id="3" name="Espace réservé de la date 2">
            <a:extLst>
              <a:ext uri="{FF2B5EF4-FFF2-40B4-BE49-F238E27FC236}">
                <a16:creationId xmlns:a16="http://schemas.microsoft.com/office/drawing/2014/main" id="{889CE3F7-10BB-1177-59C2-B701677DCB14}"/>
              </a:ext>
            </a:extLst>
          </p:cNvPr>
          <p:cNvSpPr>
            <a:spLocks noGrp="1"/>
          </p:cNvSpPr>
          <p:nvPr>
            <p:ph type="dt" sz="half" idx="10"/>
          </p:nvPr>
        </p:nvSpPr>
        <p:spPr/>
        <p:txBody>
          <a:bodyPr/>
          <a:lstStyle/>
          <a:p>
            <a:fld id="{492D429E-49CE-1D4A-975D-C9FFE0829B28}" type="datetime1">
              <a:rPr lang="fr-FR" smtClean="0"/>
              <a:t>15/05/2024</a:t>
            </a:fld>
            <a:endParaRPr lang="fr-FR" dirty="0"/>
          </a:p>
        </p:txBody>
      </p:sp>
      <p:sp>
        <p:nvSpPr>
          <p:cNvPr id="4" name="Espace réservé du pied de page 3">
            <a:extLst>
              <a:ext uri="{FF2B5EF4-FFF2-40B4-BE49-F238E27FC236}">
                <a16:creationId xmlns:a16="http://schemas.microsoft.com/office/drawing/2014/main" id="{B60A5700-46A4-38F7-E198-DC57A1BA74FE}"/>
              </a:ext>
            </a:extLst>
          </p:cNvPr>
          <p:cNvSpPr>
            <a:spLocks noGrp="1"/>
          </p:cNvSpPr>
          <p:nvPr>
            <p:ph type="ftr" sz="quarter" idx="11"/>
          </p:nvPr>
        </p:nvSpPr>
        <p:spPr/>
        <p:txBody>
          <a:bodyPr/>
          <a:lstStyle/>
          <a:p>
            <a:pPr algn="r"/>
            <a:r>
              <a:rPr lang="fr-FR"/>
              <a:t>Secrétariat général pour l'investissement</a:t>
            </a:r>
            <a:endParaRPr lang="fr-FR" dirty="0"/>
          </a:p>
        </p:txBody>
      </p:sp>
      <p:sp>
        <p:nvSpPr>
          <p:cNvPr id="5" name="Espace réservé du numéro de diapositive 4">
            <a:extLst>
              <a:ext uri="{FF2B5EF4-FFF2-40B4-BE49-F238E27FC236}">
                <a16:creationId xmlns:a16="http://schemas.microsoft.com/office/drawing/2014/main" id="{AC7B21D3-1A3A-EA79-A881-76D1A21D6D14}"/>
              </a:ext>
            </a:extLst>
          </p:cNvPr>
          <p:cNvSpPr>
            <a:spLocks noGrp="1"/>
          </p:cNvSpPr>
          <p:nvPr>
            <p:ph type="sldNum" sz="quarter" idx="12"/>
          </p:nvPr>
        </p:nvSpPr>
        <p:spPr/>
        <p:txBody>
          <a:bodyPr/>
          <a:lstStyle/>
          <a:p>
            <a:fld id="{733122C9-A0B9-462F-8757-0847AD287B63}" type="slidenum">
              <a:rPr lang="fr-FR" smtClean="0"/>
              <a:pPr/>
              <a:t>54</a:t>
            </a:fld>
            <a:endParaRPr lang="fr-FR" dirty="0"/>
          </a:p>
        </p:txBody>
      </p:sp>
      <p:sp>
        <p:nvSpPr>
          <p:cNvPr id="7" name="Espace réservé du texte 6">
            <a:extLst>
              <a:ext uri="{FF2B5EF4-FFF2-40B4-BE49-F238E27FC236}">
                <a16:creationId xmlns:a16="http://schemas.microsoft.com/office/drawing/2014/main" id="{81BFB0C0-EA4F-A235-C11D-C4DF439998E5}"/>
              </a:ext>
            </a:extLst>
          </p:cNvPr>
          <p:cNvSpPr>
            <a:spLocks noGrp="1"/>
          </p:cNvSpPr>
          <p:nvPr>
            <p:ph type="body" sz="quarter" idx="14"/>
          </p:nvPr>
        </p:nvSpPr>
        <p:spPr>
          <a:xfrm>
            <a:off x="359999" y="1319400"/>
            <a:ext cx="8424000" cy="3556606"/>
          </a:xfrm>
        </p:spPr>
        <p:txBody>
          <a:bodyPr/>
          <a:lstStyle/>
          <a:p>
            <a:r>
              <a:rPr lang="fr-FR" sz="1800" b="1" dirty="0"/>
              <a:t>Qui ? </a:t>
            </a:r>
            <a:r>
              <a:rPr lang="fr-FR" dirty="0"/>
              <a:t>Des représentants des pilotes scientifiques de chaque PEPR MIE et PREZODE.</a:t>
            </a:r>
          </a:p>
          <a:p>
            <a:br>
              <a:rPr lang="fr-FR" dirty="0"/>
            </a:br>
            <a:r>
              <a:rPr lang="fr-FR" sz="1600" b="1" dirty="0"/>
              <a:t>Fonctionnement</a:t>
            </a:r>
            <a:r>
              <a:rPr lang="fr-FR" dirty="0"/>
              <a:t>: Réunion trimestrielle et échanges en continu entre les pilotes des PEPR. </a:t>
            </a:r>
          </a:p>
          <a:p>
            <a:br>
              <a:rPr lang="fr-FR" dirty="0"/>
            </a:br>
            <a:r>
              <a:rPr lang="fr-FR" sz="1600" b="1" dirty="0"/>
              <a:t>Quelles missions ? </a:t>
            </a:r>
            <a:endParaRPr lang="fr-FR" b="1" dirty="0"/>
          </a:p>
          <a:p>
            <a:pPr marL="285750" indent="-285750">
              <a:buFont typeface="Arial" panose="020B0604020202020204" pitchFamily="34" charset="0"/>
              <a:buChar char="•"/>
            </a:pPr>
            <a:r>
              <a:rPr lang="fr-FR" dirty="0"/>
              <a:t>Assurer une bonne synergie et éviter les chevauchements entre les 2 PEPR et leurs appels à projets;</a:t>
            </a:r>
          </a:p>
          <a:p>
            <a:pPr marL="285750" indent="-285750">
              <a:buFont typeface="Arial" panose="020B0604020202020204" pitchFamily="34" charset="0"/>
              <a:buChar char="•"/>
            </a:pPr>
            <a:r>
              <a:rPr lang="fr-FR" dirty="0"/>
              <a:t>Accompagner et orienter les porteurs de projets à l’interface des 2 PEPR;</a:t>
            </a:r>
          </a:p>
          <a:p>
            <a:pPr marL="285750" indent="-285750">
              <a:buFont typeface="Arial" panose="020B0604020202020204" pitchFamily="34" charset="0"/>
              <a:buChar char="•"/>
            </a:pPr>
            <a:r>
              <a:rPr lang="fr-FR" dirty="0"/>
              <a:t>Partage des informations concernant les projets lauréats;</a:t>
            </a:r>
          </a:p>
          <a:p>
            <a:pPr marL="285750" indent="-285750">
              <a:buFont typeface="Arial" panose="020B0604020202020204" pitchFamily="34" charset="0"/>
              <a:buChar char="•"/>
            </a:pPr>
            <a:r>
              <a:rPr lang="fr-FR" dirty="0"/>
              <a:t>Bilan des projets financés: identification des thématiques prioritaires des futurs appels à projets et élaboration d’un appel à projets conjoint. (2024 ou 2025). </a:t>
            </a:r>
          </a:p>
        </p:txBody>
      </p:sp>
    </p:spTree>
    <p:extLst>
      <p:ext uri="{BB962C8B-B14F-4D97-AF65-F5344CB8AC3E}">
        <p14:creationId xmlns:p14="http://schemas.microsoft.com/office/powerpoint/2010/main" val="2252139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F8BD2E3-1E6E-2E5C-A083-EC5B67E4B201}"/>
              </a:ext>
            </a:extLst>
          </p:cNvPr>
          <p:cNvSpPr>
            <a:spLocks noGrp="1"/>
          </p:cNvSpPr>
          <p:nvPr>
            <p:ph type="dt" sz="half" idx="10"/>
          </p:nvPr>
        </p:nvSpPr>
        <p:spPr/>
        <p:txBody>
          <a:bodyPr/>
          <a:lstStyle/>
          <a:p>
            <a:fld id="{492D429E-49CE-1D4A-975D-C9FFE0829B28}" type="datetime1">
              <a:rPr lang="fr-FR" smtClean="0"/>
              <a:t>15/05/2024</a:t>
            </a:fld>
            <a:endParaRPr lang="fr-FR" dirty="0"/>
          </a:p>
        </p:txBody>
      </p:sp>
      <p:sp>
        <p:nvSpPr>
          <p:cNvPr id="4" name="Espace réservé du pied de page 3">
            <a:extLst>
              <a:ext uri="{FF2B5EF4-FFF2-40B4-BE49-F238E27FC236}">
                <a16:creationId xmlns:a16="http://schemas.microsoft.com/office/drawing/2014/main" id="{F9AA74AD-95A7-BA4B-D7E9-E4CB139A5551}"/>
              </a:ext>
            </a:extLst>
          </p:cNvPr>
          <p:cNvSpPr>
            <a:spLocks noGrp="1"/>
          </p:cNvSpPr>
          <p:nvPr>
            <p:ph type="ftr" sz="quarter" idx="11"/>
          </p:nvPr>
        </p:nvSpPr>
        <p:spPr/>
        <p:txBody>
          <a:bodyPr/>
          <a:lstStyle/>
          <a:p>
            <a:pPr algn="r"/>
            <a:r>
              <a:rPr lang="fr-FR"/>
              <a:t>Secrétariat général pour l'investissement</a:t>
            </a:r>
            <a:endParaRPr lang="fr-FR" dirty="0"/>
          </a:p>
        </p:txBody>
      </p:sp>
      <p:sp>
        <p:nvSpPr>
          <p:cNvPr id="5" name="Espace réservé du numéro de diapositive 4">
            <a:extLst>
              <a:ext uri="{FF2B5EF4-FFF2-40B4-BE49-F238E27FC236}">
                <a16:creationId xmlns:a16="http://schemas.microsoft.com/office/drawing/2014/main" id="{5051CD4D-4249-E3E4-95A5-F14213787A6E}"/>
              </a:ext>
            </a:extLst>
          </p:cNvPr>
          <p:cNvSpPr>
            <a:spLocks noGrp="1"/>
          </p:cNvSpPr>
          <p:nvPr>
            <p:ph type="sldNum" sz="quarter" idx="12"/>
          </p:nvPr>
        </p:nvSpPr>
        <p:spPr/>
        <p:txBody>
          <a:bodyPr/>
          <a:lstStyle/>
          <a:p>
            <a:fld id="{733122C9-A0B9-462F-8757-0847AD287B63}" type="slidenum">
              <a:rPr lang="fr-FR" smtClean="0"/>
              <a:pPr/>
              <a:t>55</a:t>
            </a:fld>
            <a:endParaRPr lang="fr-FR" dirty="0"/>
          </a:p>
        </p:txBody>
      </p:sp>
      <p:graphicFrame>
        <p:nvGraphicFramePr>
          <p:cNvPr id="9" name="Tableau 9">
            <a:extLst>
              <a:ext uri="{FF2B5EF4-FFF2-40B4-BE49-F238E27FC236}">
                <a16:creationId xmlns:a16="http://schemas.microsoft.com/office/drawing/2014/main" id="{03037587-5B6F-C5F2-00F2-CC96F5FDABC0}"/>
              </a:ext>
            </a:extLst>
          </p:cNvPr>
          <p:cNvGraphicFramePr>
            <a:graphicFrameLocks noGrp="1"/>
          </p:cNvGraphicFramePr>
          <p:nvPr>
            <p:extLst>
              <p:ext uri="{D42A27DB-BD31-4B8C-83A1-F6EECF244321}">
                <p14:modId xmlns:p14="http://schemas.microsoft.com/office/powerpoint/2010/main" val="3011270332"/>
              </p:ext>
            </p:extLst>
          </p:nvPr>
        </p:nvGraphicFramePr>
        <p:xfrm>
          <a:off x="899592" y="627534"/>
          <a:ext cx="7344816" cy="3936754"/>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517358593"/>
                    </a:ext>
                  </a:extLst>
                </a:gridCol>
                <a:gridCol w="3672408">
                  <a:extLst>
                    <a:ext uri="{9D8B030D-6E8A-4147-A177-3AD203B41FA5}">
                      <a16:colId xmlns:a16="http://schemas.microsoft.com/office/drawing/2014/main" val="2903162663"/>
                    </a:ext>
                  </a:extLst>
                </a:gridCol>
              </a:tblGrid>
              <a:tr h="356815">
                <a:tc>
                  <a:txBody>
                    <a:bodyPr/>
                    <a:lstStyle/>
                    <a:p>
                      <a:pPr algn="ctr"/>
                      <a:r>
                        <a:rPr lang="fr-FR" dirty="0"/>
                        <a:t>PREZODE</a:t>
                      </a:r>
                    </a:p>
                  </a:txBody>
                  <a:tcPr/>
                </a:tc>
                <a:tc>
                  <a:txBody>
                    <a:bodyPr/>
                    <a:lstStyle/>
                    <a:p>
                      <a:pPr algn="ctr"/>
                      <a:r>
                        <a:rPr lang="fr-FR" dirty="0"/>
                        <a:t>MIE</a:t>
                      </a:r>
                    </a:p>
                  </a:txBody>
                  <a:tcPr>
                    <a:solidFill>
                      <a:srgbClr val="F14A49"/>
                    </a:solidFill>
                  </a:tcPr>
                </a:tc>
                <a:extLst>
                  <a:ext uri="{0D108BD9-81ED-4DB2-BD59-A6C34878D82A}">
                    <a16:rowId xmlns:a16="http://schemas.microsoft.com/office/drawing/2014/main" val="3159578932"/>
                  </a:ext>
                </a:extLst>
              </a:tr>
              <a:tr h="505488">
                <a:tc>
                  <a:txBody>
                    <a:bodyPr/>
                    <a:lstStyle/>
                    <a:p>
                      <a:pPr algn="ctr"/>
                      <a:r>
                        <a:rPr lang="fr-FR" sz="1400" dirty="0"/>
                        <a:t>Pilotes: IRD, CIRAD, INRAE</a:t>
                      </a:r>
                    </a:p>
                    <a:p>
                      <a:pPr algn="ctr"/>
                      <a:endParaRPr lang="fr-FR" sz="1400" dirty="0"/>
                    </a:p>
                  </a:txBody>
                  <a:tcPr/>
                </a:tc>
                <a:tc>
                  <a:txBody>
                    <a:bodyPr/>
                    <a:lstStyle/>
                    <a:p>
                      <a:pPr algn="ctr"/>
                      <a:r>
                        <a:rPr lang="fr-FR" sz="1400" dirty="0"/>
                        <a:t>Pilote: ANRS I MIE</a:t>
                      </a:r>
                    </a:p>
                  </a:txBody>
                  <a:tcPr/>
                </a:tc>
                <a:extLst>
                  <a:ext uri="{0D108BD9-81ED-4DB2-BD59-A6C34878D82A}">
                    <a16:rowId xmlns:a16="http://schemas.microsoft.com/office/drawing/2014/main" val="4016489670"/>
                  </a:ext>
                </a:extLst>
              </a:tr>
              <a:tr h="505488">
                <a:tc>
                  <a:txBody>
                    <a:bodyPr/>
                    <a:lstStyle/>
                    <a:p>
                      <a:pPr algn="ctr"/>
                      <a:r>
                        <a:rPr lang="fr-FR" sz="1400" dirty="0"/>
                        <a:t>Opérateur: ANR</a:t>
                      </a:r>
                    </a:p>
                    <a:p>
                      <a:pPr algn="ctr"/>
                      <a:endParaRPr lang="fr-FR" sz="1400" dirty="0"/>
                    </a:p>
                  </a:txBody>
                  <a:tcPr/>
                </a:tc>
                <a:tc>
                  <a:txBody>
                    <a:bodyPr/>
                    <a:lstStyle/>
                    <a:p>
                      <a:pPr algn="ctr"/>
                      <a:r>
                        <a:rPr lang="fr-FR" sz="1400" dirty="0"/>
                        <a:t>Opérateur: ANRS I MIE</a:t>
                      </a:r>
                    </a:p>
                  </a:txBody>
                  <a:tcPr/>
                </a:tc>
                <a:extLst>
                  <a:ext uri="{0D108BD9-81ED-4DB2-BD59-A6C34878D82A}">
                    <a16:rowId xmlns:a16="http://schemas.microsoft.com/office/drawing/2014/main" val="4126212429"/>
                  </a:ext>
                </a:extLst>
              </a:tr>
              <a:tr h="505488">
                <a:tc>
                  <a:txBody>
                    <a:bodyPr/>
                    <a:lstStyle/>
                    <a:p>
                      <a:pPr algn="ctr"/>
                      <a:r>
                        <a:rPr lang="fr-FR" sz="1400" dirty="0"/>
                        <a:t>1 AAP/AMI par WP du PEPR</a:t>
                      </a:r>
                    </a:p>
                    <a:p>
                      <a:pPr algn="ctr"/>
                      <a:endParaRPr lang="fr-FR" sz="1400" dirty="0"/>
                    </a:p>
                  </a:txBody>
                  <a:tcPr/>
                </a:tc>
                <a:tc>
                  <a:txBody>
                    <a:bodyPr/>
                    <a:lstStyle/>
                    <a:p>
                      <a:pPr algn="ctr"/>
                      <a:r>
                        <a:rPr lang="fr-FR" sz="1400" dirty="0" err="1"/>
                        <a:t>AAPs</a:t>
                      </a:r>
                      <a:r>
                        <a:rPr lang="fr-FR" sz="1400" dirty="0"/>
                        <a:t>  récurrents sur l’ensemble des volets du PEPR</a:t>
                      </a:r>
                    </a:p>
                  </a:txBody>
                  <a:tcPr/>
                </a:tc>
                <a:extLst>
                  <a:ext uri="{0D108BD9-81ED-4DB2-BD59-A6C34878D82A}">
                    <a16:rowId xmlns:a16="http://schemas.microsoft.com/office/drawing/2014/main" val="2665143015"/>
                  </a:ext>
                </a:extLst>
              </a:tr>
              <a:tr h="505488">
                <a:tc>
                  <a:txBody>
                    <a:bodyPr/>
                    <a:lstStyle/>
                    <a:p>
                      <a:pPr algn="ctr"/>
                      <a:r>
                        <a:rPr lang="fr-FR" sz="1400" dirty="0"/>
                        <a:t>Budget de</a:t>
                      </a:r>
                      <a:r>
                        <a:rPr lang="fr-FR" sz="1400" baseline="0" dirty="0"/>
                        <a:t> l’AAP WP3 : 8 M d’€</a:t>
                      </a:r>
                    </a:p>
                    <a:p>
                      <a:pPr algn="ctr"/>
                      <a:endParaRPr lang="fr-FR" sz="14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dirty="0"/>
                        <a:t>Budget de</a:t>
                      </a:r>
                      <a:r>
                        <a:rPr lang="fr-FR" sz="1400" baseline="0" dirty="0"/>
                        <a:t> l’AAP 2024 : 13 M d’€</a:t>
                      </a:r>
                      <a:endParaRPr lang="fr-FR" sz="1400" dirty="0"/>
                    </a:p>
                  </a:txBody>
                  <a:tcPr/>
                </a:tc>
                <a:extLst>
                  <a:ext uri="{0D108BD9-81ED-4DB2-BD59-A6C34878D82A}">
                    <a16:rowId xmlns:a16="http://schemas.microsoft.com/office/drawing/2014/main" val="1989372755"/>
                  </a:ext>
                </a:extLst>
              </a:tr>
              <a:tr h="505488">
                <a:tc>
                  <a:txBody>
                    <a:bodyPr/>
                    <a:lstStyle/>
                    <a:p>
                      <a:pPr algn="ctr"/>
                      <a:r>
                        <a:rPr lang="fr-FR" sz="1400" dirty="0"/>
                        <a:t>WP3 (500k à 2 M€ par projet)</a:t>
                      </a:r>
                    </a:p>
                  </a:txBody>
                  <a:tcPr/>
                </a:tc>
                <a:tc>
                  <a:txBody>
                    <a:bodyPr/>
                    <a:lstStyle/>
                    <a:p>
                      <a:pPr algn="ctr"/>
                      <a:r>
                        <a:rPr lang="fr-FR" sz="1400" dirty="0"/>
                        <a:t>Volets 1 et 2 (&gt;1M d’€ par projet) </a:t>
                      </a:r>
                    </a:p>
                    <a:p>
                      <a:pPr algn="ctr"/>
                      <a:r>
                        <a:rPr lang="fr-FR" sz="1400" dirty="0"/>
                        <a:t>Volet 3 (&gt;500k d’€ par projet)</a:t>
                      </a:r>
                    </a:p>
                  </a:txBody>
                  <a:tcPr/>
                </a:tc>
                <a:extLst>
                  <a:ext uri="{0D108BD9-81ED-4DB2-BD59-A6C34878D82A}">
                    <a16:rowId xmlns:a16="http://schemas.microsoft.com/office/drawing/2014/main" val="2270255184"/>
                  </a:ext>
                </a:extLst>
              </a:tr>
              <a:tr h="355808">
                <a:tc gridSpan="2">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dirty="0"/>
                        <a:t>1 étape: soumission des dossiers complets</a:t>
                      </a:r>
                    </a:p>
                  </a:txBody>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dirty="0"/>
                        <a:t>1 étape: soumission des dossiers complets</a:t>
                      </a:r>
                    </a:p>
                    <a:p>
                      <a:pPr algn="ctr"/>
                      <a:endParaRPr lang="fr-FR" sz="1400" dirty="0"/>
                    </a:p>
                  </a:txBody>
                  <a:tcPr/>
                </a:tc>
                <a:extLst>
                  <a:ext uri="{0D108BD9-81ED-4DB2-BD59-A6C34878D82A}">
                    <a16:rowId xmlns:a16="http://schemas.microsoft.com/office/drawing/2014/main" val="1435579881"/>
                  </a:ext>
                </a:extLst>
              </a:tr>
              <a:tr h="328531">
                <a:tc gridSpan="2">
                  <a:txBody>
                    <a:bodyPr/>
                    <a:lstStyle/>
                    <a:p>
                      <a:pPr algn="ctr"/>
                      <a:r>
                        <a:rPr lang="fr-FR" sz="1400" dirty="0"/>
                        <a:t>Consortia pluridisciplinaires et multipartenaires</a:t>
                      </a:r>
                    </a:p>
                  </a:txBody>
                  <a:tcPr/>
                </a:tc>
                <a:tc hMerge="1">
                  <a:txBody>
                    <a:bodyPr/>
                    <a:lstStyle/>
                    <a:p>
                      <a:pPr algn="ctr"/>
                      <a:endParaRPr lang="fr-FR" sz="1400" dirty="0"/>
                    </a:p>
                  </a:txBody>
                  <a:tcPr/>
                </a:tc>
                <a:extLst>
                  <a:ext uri="{0D108BD9-81ED-4DB2-BD59-A6C34878D82A}">
                    <a16:rowId xmlns:a16="http://schemas.microsoft.com/office/drawing/2014/main" val="3605248201"/>
                  </a:ext>
                </a:extLst>
              </a:tr>
              <a:tr h="252105">
                <a:tc gridSpan="2">
                  <a:txBody>
                    <a:bodyPr/>
                    <a:lstStyle/>
                    <a:p>
                      <a:pPr algn="ctr"/>
                      <a:r>
                        <a:rPr lang="fr-FR" sz="1400" dirty="0"/>
                        <a:t>Règlement financier des PEPR</a:t>
                      </a:r>
                    </a:p>
                  </a:txBody>
                  <a:tcPr/>
                </a:tc>
                <a:tc hMerge="1">
                  <a:txBody>
                    <a:bodyPr/>
                    <a:lstStyle/>
                    <a:p>
                      <a:pPr algn="ctr"/>
                      <a:endParaRPr lang="fr-FR" sz="1400" dirty="0"/>
                    </a:p>
                  </a:txBody>
                  <a:tcPr/>
                </a:tc>
                <a:extLst>
                  <a:ext uri="{0D108BD9-81ED-4DB2-BD59-A6C34878D82A}">
                    <a16:rowId xmlns:a16="http://schemas.microsoft.com/office/drawing/2014/main" val="3111616856"/>
                  </a:ext>
                </a:extLst>
              </a:tr>
            </a:tbl>
          </a:graphicData>
        </a:graphic>
      </p:graphicFrame>
      <p:pic>
        <p:nvPicPr>
          <p:cNvPr id="10" name="Image 115">
            <a:extLst>
              <a:ext uri="{FF2B5EF4-FFF2-40B4-BE49-F238E27FC236}">
                <a16:creationId xmlns:a16="http://schemas.microsoft.com/office/drawing/2014/main" id="{1175F0AC-69CE-484A-B53F-3C9060A9B7E4}"/>
              </a:ext>
            </a:extLst>
          </p:cNvPr>
          <p:cNvPicPr>
            <a:picLocks noChangeAspect="1"/>
          </p:cNvPicPr>
          <p:nvPr/>
        </p:nvPicPr>
        <p:blipFill>
          <a:blip r:embed="rId2"/>
          <a:stretch>
            <a:fillRect/>
          </a:stretch>
        </p:blipFill>
        <p:spPr>
          <a:xfrm>
            <a:off x="3635896" y="523862"/>
            <a:ext cx="644530" cy="613174"/>
          </a:xfrm>
          <a:prstGeom prst="ellipse">
            <a:avLst/>
          </a:prstGeom>
        </p:spPr>
      </p:pic>
      <p:pic>
        <p:nvPicPr>
          <p:cNvPr id="11" name="Picture 14">
            <a:extLst>
              <a:ext uri="{FF2B5EF4-FFF2-40B4-BE49-F238E27FC236}">
                <a16:creationId xmlns:a16="http://schemas.microsoft.com/office/drawing/2014/main" id="{1F0831AE-E108-C64E-A12B-4EE775D27BD1}"/>
              </a:ext>
            </a:extLst>
          </p:cNvPr>
          <p:cNvPicPr>
            <a:picLocks noChangeAspect="1"/>
          </p:cNvPicPr>
          <p:nvPr/>
        </p:nvPicPr>
        <p:blipFill>
          <a:blip r:embed="rId3"/>
          <a:stretch>
            <a:fillRect/>
          </a:stretch>
        </p:blipFill>
        <p:spPr>
          <a:xfrm>
            <a:off x="7308304" y="523862"/>
            <a:ext cx="595591" cy="576656"/>
          </a:xfrm>
          <a:prstGeom prst="rect">
            <a:avLst/>
          </a:prstGeom>
        </p:spPr>
      </p:pic>
    </p:spTree>
    <p:extLst>
      <p:ext uri="{BB962C8B-B14F-4D97-AF65-F5344CB8AC3E}">
        <p14:creationId xmlns:p14="http://schemas.microsoft.com/office/powerpoint/2010/main" val="2247133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BDAD3D0-E038-161F-9386-F0F077EEF076}"/>
              </a:ext>
            </a:extLst>
          </p:cNvPr>
          <p:cNvSpPr>
            <a:spLocks noGrp="1"/>
          </p:cNvSpPr>
          <p:nvPr>
            <p:ph type="title"/>
          </p:nvPr>
        </p:nvSpPr>
        <p:spPr bwMode="gray"/>
        <p:txBody>
          <a:bodyPr/>
          <a:lstStyle/>
          <a:p>
            <a:r>
              <a:rPr lang="fr-FR" dirty="0"/>
              <a:t>Retrouvez toutes nos actualités</a:t>
            </a:r>
          </a:p>
        </p:txBody>
      </p:sp>
      <p:sp>
        <p:nvSpPr>
          <p:cNvPr id="3" name="Espace réservé de la date 2">
            <a:extLst>
              <a:ext uri="{FF2B5EF4-FFF2-40B4-BE49-F238E27FC236}">
                <a16:creationId xmlns:a16="http://schemas.microsoft.com/office/drawing/2014/main" id="{78E046C6-777B-DDAF-CF09-25B07AA72DD3}"/>
              </a:ext>
            </a:extLst>
          </p:cNvPr>
          <p:cNvSpPr>
            <a:spLocks noGrp="1"/>
          </p:cNvSpPr>
          <p:nvPr>
            <p:ph type="dt" sz="half" idx="10"/>
          </p:nvPr>
        </p:nvSpPr>
        <p:spPr bwMode="gray"/>
        <p:txBody>
          <a:bodyPr/>
          <a:lstStyle/>
          <a:p>
            <a:fld id="{96AD5479-5836-C14F-B029-F87C4659F6A6}" type="datetime1">
              <a:rPr lang="fr-FR" smtClean="0"/>
              <a:t>15/05/2024</a:t>
            </a:fld>
            <a:endParaRPr lang="fr-FR" dirty="0"/>
          </a:p>
        </p:txBody>
      </p:sp>
      <p:sp>
        <p:nvSpPr>
          <p:cNvPr id="4" name="Espace réservé du pied de page 3">
            <a:extLst>
              <a:ext uri="{FF2B5EF4-FFF2-40B4-BE49-F238E27FC236}">
                <a16:creationId xmlns:a16="http://schemas.microsoft.com/office/drawing/2014/main" id="{BED30C2B-A4F8-FC2A-BE8D-A2DC624C5658}"/>
              </a:ext>
            </a:extLst>
          </p:cNvPr>
          <p:cNvSpPr>
            <a:spLocks noGrp="1"/>
          </p:cNvSpPr>
          <p:nvPr>
            <p:ph type="ftr" sz="quarter" idx="11"/>
          </p:nvPr>
        </p:nvSpPr>
        <p:spPr bwMode="gray"/>
        <p:txBody>
          <a:bodyPr/>
          <a:lstStyle/>
          <a:p>
            <a:pPr algn="r"/>
            <a:r>
              <a:rPr lang="fr-FR"/>
              <a:t>Secrétariat général pour l'investissement</a:t>
            </a:r>
            <a:endParaRPr lang="fr-FR" dirty="0"/>
          </a:p>
        </p:txBody>
      </p:sp>
      <p:sp>
        <p:nvSpPr>
          <p:cNvPr id="5" name="Espace réservé du numéro de diapositive 4">
            <a:extLst>
              <a:ext uri="{FF2B5EF4-FFF2-40B4-BE49-F238E27FC236}">
                <a16:creationId xmlns:a16="http://schemas.microsoft.com/office/drawing/2014/main" id="{7CCA977E-B032-D049-440E-FEB1021196ED}"/>
              </a:ext>
            </a:extLst>
          </p:cNvPr>
          <p:cNvSpPr>
            <a:spLocks noGrp="1"/>
          </p:cNvSpPr>
          <p:nvPr>
            <p:ph type="sldNum" sz="quarter" idx="12"/>
          </p:nvPr>
        </p:nvSpPr>
        <p:spPr bwMode="gray"/>
        <p:txBody>
          <a:bodyPr/>
          <a:lstStyle/>
          <a:p>
            <a:fld id="{733122C9-A0B9-462F-8757-0847AD287B63}" type="slidenum">
              <a:rPr lang="fr-FR" smtClean="0"/>
              <a:pPr/>
              <a:t>56</a:t>
            </a:fld>
            <a:endParaRPr lang="fr-FR" dirty="0"/>
          </a:p>
        </p:txBody>
      </p:sp>
    </p:spTree>
    <p:extLst>
      <p:ext uri="{BB962C8B-B14F-4D97-AF65-F5344CB8AC3E}">
        <p14:creationId xmlns:p14="http://schemas.microsoft.com/office/powerpoint/2010/main" val="18593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33933"/>
            <a:ext cx="8424000" cy="540000"/>
          </a:xfrm>
        </p:spPr>
        <p:txBody>
          <a:bodyPr/>
          <a:lstStyle/>
          <a:p>
            <a:r>
              <a:rPr lang="fr-FR" dirty="0"/>
              <a:t>Eléments clés de la SA MIE MN</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dirty="0"/>
          </a:p>
        </p:txBody>
      </p:sp>
      <p:sp>
        <p:nvSpPr>
          <p:cNvPr id="9" name="Rectangle 8"/>
          <p:cNvSpPr/>
          <p:nvPr/>
        </p:nvSpPr>
        <p:spPr bwMode="auto">
          <a:xfrm>
            <a:off x="359999" y="1339986"/>
            <a:ext cx="8434595" cy="2603277"/>
          </a:xfrm>
          <a:prstGeom prst="rect">
            <a:avLst/>
          </a:prstGeom>
          <a:solidFill>
            <a:schemeClr val="bg1"/>
          </a:solidFill>
          <a:ln>
            <a:noFill/>
          </a:ln>
        </p:spPr>
        <p:txBody>
          <a:bodyPr wrap="square">
            <a:spAutoFit/>
          </a:bodyPr>
          <a:lstStyle/>
          <a:p>
            <a:pPr>
              <a:spcAft>
                <a:spcPts val="450"/>
              </a:spcAft>
            </a:pPr>
            <a:r>
              <a:rPr lang="fr-FR" sz="1200" b="1" dirty="0">
                <a:solidFill>
                  <a:srgbClr val="C00000"/>
                </a:solidFill>
              </a:rPr>
              <a:t>Objectifs </a:t>
            </a:r>
          </a:p>
          <a:p>
            <a:pPr marL="171450" indent="-171450">
              <a:spcAft>
                <a:spcPts val="450"/>
              </a:spcAft>
              <a:buClr>
                <a:srgbClr val="C00000"/>
              </a:buClr>
              <a:buFont typeface="Wingdings" panose="05000000000000000000" pitchFamily="2" charset="2"/>
              <a:buChar char="§"/>
            </a:pPr>
            <a:r>
              <a:rPr lang="fr-FR" sz="1050" dirty="0">
                <a:latin typeface="+mn-lt"/>
              </a:rPr>
              <a:t>Comprendre, prévenir et contrôler l’émergence de nouveaux pathogènes</a:t>
            </a:r>
            <a:r>
              <a:rPr lang="fr-FR" sz="1050" i="1" dirty="0">
                <a:latin typeface="+mn-lt"/>
              </a:rPr>
              <a:t> </a:t>
            </a:r>
          </a:p>
          <a:p>
            <a:pPr marL="171450" indent="-171450">
              <a:spcAft>
                <a:spcPts val="450"/>
              </a:spcAft>
              <a:buClr>
                <a:srgbClr val="C00000"/>
              </a:buClr>
              <a:buFont typeface="Wingdings" panose="05000000000000000000" pitchFamily="2" charset="2"/>
              <a:buChar char="§"/>
            </a:pPr>
            <a:r>
              <a:rPr lang="fr-FR" sz="1050" dirty="0">
                <a:latin typeface="+mn-lt"/>
              </a:rPr>
              <a:t>Contribuer à la préparation de l’Etat face aux risques d’émergences naturelles MIE et NRBC</a:t>
            </a:r>
          </a:p>
          <a:p>
            <a:pPr>
              <a:spcAft>
                <a:spcPts val="450"/>
              </a:spcAft>
            </a:pPr>
            <a:endParaRPr lang="fr-FR" sz="1200" b="1" dirty="0">
              <a:solidFill>
                <a:srgbClr val="C00000"/>
              </a:solidFill>
            </a:endParaRPr>
          </a:p>
          <a:p>
            <a:pPr>
              <a:spcAft>
                <a:spcPts val="450"/>
              </a:spcAft>
            </a:pPr>
            <a:r>
              <a:rPr lang="fr-FR" sz="1200" b="1" dirty="0">
                <a:solidFill>
                  <a:srgbClr val="C00000"/>
                </a:solidFill>
              </a:rPr>
              <a:t>Enjeux </a:t>
            </a:r>
            <a:endParaRPr lang="fr-FR" sz="1050" dirty="0">
              <a:latin typeface="+mn-lt"/>
            </a:endParaRPr>
          </a:p>
          <a:p>
            <a:pPr marL="171450" indent="-171450">
              <a:spcAft>
                <a:spcPts val="450"/>
              </a:spcAft>
              <a:buClr>
                <a:srgbClr val="C00000"/>
              </a:buClr>
              <a:buFont typeface="Wingdings" panose="05000000000000000000" pitchFamily="2" charset="2"/>
              <a:buChar char="§"/>
            </a:pPr>
            <a:r>
              <a:rPr lang="fr-FR" sz="1050" dirty="0">
                <a:latin typeface="+mn-lt"/>
              </a:rPr>
              <a:t>Renforcer les capacités de recherche et innovation publiques et privées, et le transfert industriel</a:t>
            </a:r>
          </a:p>
          <a:p>
            <a:pPr marL="171450" indent="-171450">
              <a:spcAft>
                <a:spcPts val="450"/>
              </a:spcAft>
              <a:buClr>
                <a:srgbClr val="C00000"/>
              </a:buClr>
              <a:buFont typeface="Wingdings" panose="05000000000000000000" pitchFamily="2" charset="2"/>
              <a:buChar char="§"/>
            </a:pPr>
            <a:r>
              <a:rPr lang="fr-FR" sz="1050" dirty="0">
                <a:latin typeface="+mn-lt"/>
              </a:rPr>
              <a:t>Accroitre les capacités de production françaises et sécuriser l’accès aux contre-mesures (produits de santé, EPI etc.)</a:t>
            </a:r>
          </a:p>
          <a:p>
            <a:pPr marL="171450" indent="-171450">
              <a:spcAft>
                <a:spcPts val="450"/>
              </a:spcAft>
              <a:buClr>
                <a:srgbClr val="C00000"/>
              </a:buClr>
              <a:buFont typeface="Wingdings" panose="05000000000000000000" pitchFamily="2" charset="2"/>
              <a:buChar char="§"/>
            </a:pPr>
            <a:r>
              <a:rPr lang="fr-FR" sz="1050" dirty="0">
                <a:latin typeface="+mn-lt"/>
              </a:rPr>
              <a:t>Construire la préparation et la résilience à l’échelle nationale et européenne</a:t>
            </a:r>
          </a:p>
          <a:p>
            <a:pPr>
              <a:spcAft>
                <a:spcPts val="450"/>
              </a:spcAft>
            </a:pPr>
            <a:endParaRPr lang="fr-FR" sz="1050" b="1" dirty="0">
              <a:solidFill>
                <a:srgbClr val="FF0000"/>
              </a:solidFill>
              <a:latin typeface="+mn-lt"/>
            </a:endParaRPr>
          </a:p>
          <a:p>
            <a:pPr>
              <a:spcAft>
                <a:spcPts val="450"/>
              </a:spcAft>
            </a:pPr>
            <a:r>
              <a:rPr lang="fr-FR" sz="1200" b="1" dirty="0">
                <a:solidFill>
                  <a:srgbClr val="C00000"/>
                </a:solidFill>
              </a:rPr>
              <a:t>Budget initial </a:t>
            </a:r>
            <a:r>
              <a:rPr lang="fr-FR" sz="1050" dirty="0">
                <a:latin typeface="+mn-lt"/>
              </a:rPr>
              <a:t>: </a:t>
            </a:r>
            <a:r>
              <a:rPr lang="fr-FR" sz="1050" b="1" dirty="0">
                <a:latin typeface="+mn-lt"/>
              </a:rPr>
              <a:t>750 M€ sur 5 ans</a:t>
            </a:r>
          </a:p>
          <a:p>
            <a:pPr>
              <a:spcAft>
                <a:spcPts val="450"/>
              </a:spcAft>
            </a:pPr>
            <a:endParaRPr lang="fr-FR" sz="1050" b="1" dirty="0">
              <a:solidFill>
                <a:srgbClr val="0000FF"/>
              </a:solidFill>
              <a:latin typeface="+mn-lt"/>
            </a:endParaRPr>
          </a:p>
        </p:txBody>
      </p:sp>
      <p:sp>
        <p:nvSpPr>
          <p:cNvPr id="10" name="ZoneTexte 9"/>
          <p:cNvSpPr txBox="1"/>
          <p:nvPr/>
        </p:nvSpPr>
        <p:spPr>
          <a:xfrm>
            <a:off x="1530985" y="4045736"/>
            <a:ext cx="5934422" cy="523220"/>
          </a:xfrm>
          <a:prstGeom prst="rect">
            <a:avLst/>
          </a:prstGeom>
          <a:noFill/>
          <a:ln w="19050">
            <a:solidFill>
              <a:schemeClr val="accent1">
                <a:lumMod val="60000"/>
                <a:lumOff val="40000"/>
              </a:schemeClr>
            </a:solidFill>
          </a:ln>
        </p:spPr>
        <p:txBody>
          <a:bodyPr wrap="square" rtlCol="0">
            <a:spAutoFit/>
          </a:bodyPr>
          <a:lstStyle/>
          <a:p>
            <a:pPr algn="ctr"/>
            <a:r>
              <a:rPr lang="fr-FR" i="1" dirty="0">
                <a:solidFill>
                  <a:srgbClr val="0000FF"/>
                </a:solidFill>
              </a:rPr>
              <a:t>Approche « une seule santé » pour tous les axes de la stratégie (santé humaine, santé animale, santé environnementale)</a:t>
            </a:r>
          </a:p>
        </p:txBody>
      </p:sp>
    </p:spTree>
    <p:extLst>
      <p:ext uri="{BB962C8B-B14F-4D97-AF65-F5344CB8AC3E}">
        <p14:creationId xmlns:p14="http://schemas.microsoft.com/office/powerpoint/2010/main" val="52104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38635"/>
            <a:ext cx="8424000" cy="540000"/>
          </a:xfrm>
        </p:spPr>
        <p:txBody>
          <a:bodyPr/>
          <a:lstStyle/>
          <a:p>
            <a:r>
              <a:rPr lang="fr-FR" dirty="0"/>
              <a:t>Eléments clés de la SA MIE MN</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dirty="0"/>
          </a:p>
        </p:txBody>
      </p:sp>
      <p:sp>
        <p:nvSpPr>
          <p:cNvPr id="7" name="Espace réservé du texte 6"/>
          <p:cNvSpPr>
            <a:spLocks noGrp="1"/>
          </p:cNvSpPr>
          <p:nvPr>
            <p:ph type="body" idx="4"/>
          </p:nvPr>
        </p:nvSpPr>
        <p:spPr>
          <a:xfrm>
            <a:off x="137317" y="1115735"/>
            <a:ext cx="9006683" cy="450000"/>
          </a:xfrm>
        </p:spPr>
        <p:txBody>
          <a:bodyPr/>
          <a:lstStyle/>
          <a:p>
            <a:r>
              <a:rPr lang="fr-FR" sz="1400" dirty="0"/>
              <a:t>Mise en place une coopération forte entre tous les acteurs du domaine à travers 5 volets</a:t>
            </a:r>
          </a:p>
        </p:txBody>
      </p:sp>
      <p:sp>
        <p:nvSpPr>
          <p:cNvPr id="8" name="ZoneTexte 7"/>
          <p:cNvSpPr txBox="1"/>
          <p:nvPr/>
        </p:nvSpPr>
        <p:spPr>
          <a:xfrm>
            <a:off x="580722" y="4586107"/>
            <a:ext cx="7706139" cy="307777"/>
          </a:xfrm>
          <a:prstGeom prst="rect">
            <a:avLst/>
          </a:prstGeom>
          <a:solidFill>
            <a:schemeClr val="bg1"/>
          </a:solidFill>
          <a:ln w="12700">
            <a:solidFill>
              <a:schemeClr val="accent1">
                <a:lumMod val="60000"/>
                <a:lumOff val="40000"/>
              </a:schemeClr>
            </a:solidFill>
          </a:ln>
        </p:spPr>
        <p:txBody>
          <a:bodyPr wrap="square" rtlCol="0">
            <a:spAutoFit/>
          </a:bodyPr>
          <a:lstStyle/>
          <a:p>
            <a:pPr algn="ctr"/>
            <a:r>
              <a:rPr lang="fr-FR" i="1" dirty="0">
                <a:solidFill>
                  <a:srgbClr val="0000FF"/>
                </a:solidFill>
              </a:rPr>
              <a:t>Articulation avec les actions Européennes (dont HERA) et internationales quand pertinent</a:t>
            </a:r>
          </a:p>
        </p:txBody>
      </p:sp>
      <p:sp>
        <p:nvSpPr>
          <p:cNvPr id="9" name="ZoneTexte 8"/>
          <p:cNvSpPr txBox="1"/>
          <p:nvPr/>
        </p:nvSpPr>
        <p:spPr>
          <a:xfrm>
            <a:off x="196426" y="1341630"/>
            <a:ext cx="8443990" cy="3398366"/>
          </a:xfrm>
          <a:prstGeom prst="rect">
            <a:avLst/>
          </a:prstGeom>
          <a:noFill/>
        </p:spPr>
        <p:txBody>
          <a:bodyPr wrap="square" rtlCol="0">
            <a:spAutoFit/>
          </a:bodyPr>
          <a:lstStyle/>
          <a:p>
            <a:pPr marL="228600" indent="-228600">
              <a:lnSpc>
                <a:spcPct val="150000"/>
              </a:lnSpc>
              <a:spcAft>
                <a:spcPts val="450"/>
              </a:spcAft>
              <a:buClr>
                <a:srgbClr val="C00000"/>
              </a:buClr>
              <a:buSzPct val="100000"/>
              <a:buAutoNum type="arabicPeriod"/>
            </a:pPr>
            <a:r>
              <a:rPr lang="fr-FR" sz="1200" b="1" dirty="0">
                <a:solidFill>
                  <a:srgbClr val="C00000"/>
                </a:solidFill>
              </a:rPr>
              <a:t>Volet Recherche interdisciplinaire </a:t>
            </a:r>
            <a:r>
              <a:rPr lang="fr-FR" sz="1200" dirty="0"/>
              <a:t>qui abordera les mécanismes d’émergence, la compréhension des MIE, la conception et l'évaluation de contre-mesures innovantes pour la prévention et la prise en charge des maladies</a:t>
            </a:r>
          </a:p>
          <a:p>
            <a:pPr marL="228600" indent="-228600">
              <a:lnSpc>
                <a:spcPct val="150000"/>
              </a:lnSpc>
              <a:spcAft>
                <a:spcPts val="450"/>
              </a:spcAft>
              <a:buClr>
                <a:srgbClr val="C00000"/>
              </a:buClr>
              <a:buSzPct val="100000"/>
              <a:buAutoNum type="arabicPeriod"/>
            </a:pPr>
            <a:r>
              <a:rPr lang="fr-FR" sz="1200" b="1" dirty="0">
                <a:solidFill>
                  <a:srgbClr val="C00000"/>
                </a:solidFill>
              </a:rPr>
              <a:t>Volet Innovation: </a:t>
            </a:r>
            <a:r>
              <a:rPr lang="fr-FR" sz="1200" dirty="0"/>
              <a:t>en forte articulation avec le volet recherche, qui comprendra des actions de maturation, de transfert technologique, de recherche partenariale ou favorisant la création d’entreprises, pour promouvoir le développement des contre-mesures;</a:t>
            </a:r>
          </a:p>
          <a:p>
            <a:pPr marL="228600" indent="-228600">
              <a:lnSpc>
                <a:spcPct val="150000"/>
              </a:lnSpc>
              <a:spcAft>
                <a:spcPts val="450"/>
              </a:spcAft>
              <a:buClr>
                <a:srgbClr val="C00000"/>
              </a:buClr>
              <a:buSzPct val="100000"/>
              <a:buAutoNum type="arabicPeriod"/>
            </a:pPr>
            <a:r>
              <a:rPr lang="fr-FR" sz="1200" b="1" dirty="0">
                <a:solidFill>
                  <a:srgbClr val="C00000"/>
                </a:solidFill>
              </a:rPr>
              <a:t>Volet Développement des capacités de production des contre-mesures</a:t>
            </a:r>
            <a:r>
              <a:rPr lang="fr-FR" sz="1200" dirty="0"/>
              <a:t> permettant de sécuriser sur le territoire national les filières d’intérêt, en coordination avec les initiatives menées à l’échelle européenne</a:t>
            </a:r>
          </a:p>
          <a:p>
            <a:pPr marL="228600" indent="-228600">
              <a:lnSpc>
                <a:spcPct val="150000"/>
              </a:lnSpc>
              <a:spcAft>
                <a:spcPts val="450"/>
              </a:spcAft>
              <a:buClr>
                <a:srgbClr val="C00000"/>
              </a:buClr>
              <a:buSzPct val="100000"/>
              <a:buAutoNum type="arabicPeriod"/>
            </a:pPr>
            <a:r>
              <a:rPr lang="fr-FR" sz="1200" b="1" dirty="0">
                <a:solidFill>
                  <a:srgbClr val="0000FF"/>
                </a:solidFill>
              </a:rPr>
              <a:t> </a:t>
            </a:r>
            <a:r>
              <a:rPr lang="fr-FR" sz="1200" b="1" dirty="0">
                <a:solidFill>
                  <a:srgbClr val="C00000"/>
                </a:solidFill>
              </a:rPr>
              <a:t>Volet organisationnel de prévention et de gestion de crise</a:t>
            </a:r>
            <a:r>
              <a:rPr lang="fr-FR" sz="1200" dirty="0"/>
              <a:t>, articulé avec les initiatives internationales;</a:t>
            </a:r>
          </a:p>
          <a:p>
            <a:pPr marL="228600" indent="-228600">
              <a:lnSpc>
                <a:spcPct val="150000"/>
              </a:lnSpc>
              <a:spcAft>
                <a:spcPts val="450"/>
              </a:spcAft>
              <a:buClr>
                <a:srgbClr val="C00000"/>
              </a:buClr>
              <a:buSzPct val="100000"/>
              <a:buAutoNum type="arabicPeriod"/>
            </a:pPr>
            <a:r>
              <a:rPr lang="fr-FR" sz="1200" b="1" dirty="0">
                <a:solidFill>
                  <a:srgbClr val="C00000"/>
                </a:solidFill>
              </a:rPr>
              <a:t>Volet Formation multidisciplinaire </a:t>
            </a:r>
            <a:r>
              <a:rPr lang="fr-FR" sz="1200" dirty="0"/>
              <a:t>afin de disposer de nouvelles compétences décloisonnées et transversales nécessaires à l’effort de recherche et d’innovation</a:t>
            </a:r>
          </a:p>
          <a:p>
            <a:endParaRPr lang="fr-FR" dirty="0"/>
          </a:p>
        </p:txBody>
      </p:sp>
    </p:spTree>
    <p:extLst>
      <p:ext uri="{BB962C8B-B14F-4D97-AF65-F5344CB8AC3E}">
        <p14:creationId xmlns:p14="http://schemas.microsoft.com/office/powerpoint/2010/main" val="252221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38635"/>
            <a:ext cx="8424000" cy="540000"/>
          </a:xfrm>
        </p:spPr>
        <p:txBody>
          <a:bodyPr/>
          <a:lstStyle/>
          <a:p>
            <a:r>
              <a:rPr lang="fr-FR" dirty="0"/>
              <a:t>13 mesures </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dirty="0"/>
          </a:p>
        </p:txBody>
      </p:sp>
      <p:sp>
        <p:nvSpPr>
          <p:cNvPr id="9" name="ZoneTexte 8"/>
          <p:cNvSpPr txBox="1"/>
          <p:nvPr/>
        </p:nvSpPr>
        <p:spPr>
          <a:xfrm>
            <a:off x="721064" y="1186117"/>
            <a:ext cx="7701869" cy="4252446"/>
          </a:xfrm>
          <a:prstGeom prst="rect">
            <a:avLst/>
          </a:prstGeom>
          <a:noFill/>
        </p:spPr>
        <p:txBody>
          <a:bodyPr wrap="square" rtlCol="0">
            <a:spAutoFit/>
          </a:bodyPr>
          <a:lstStyle/>
          <a:p>
            <a:pPr>
              <a:spcBef>
                <a:spcPts val="450"/>
              </a:spcBef>
              <a:spcAft>
                <a:spcPts val="450"/>
              </a:spcAft>
            </a:pPr>
            <a:r>
              <a:rPr lang="fr-FR" sz="1100" b="1" dirty="0">
                <a:latin typeface="+mn-lt"/>
              </a:rPr>
              <a:t>Mesures 1 et 2 : Programme et équipements prioritaires de recherche (PEPR) </a:t>
            </a:r>
          </a:p>
          <a:p>
            <a:pPr marL="171450" lvl="2" indent="-171450">
              <a:spcBef>
                <a:spcPts val="450"/>
              </a:spcBef>
              <a:spcAft>
                <a:spcPts val="450"/>
              </a:spcAft>
              <a:buFont typeface="Arial" panose="020B0604020202020204" pitchFamily="34" charset="0"/>
              <a:buChar char="•"/>
            </a:pPr>
            <a:r>
              <a:rPr lang="fr-FR" sz="1100" dirty="0">
                <a:solidFill>
                  <a:srgbClr val="C00000"/>
                </a:solidFill>
                <a:latin typeface="+mn-lt"/>
                <a:ea typeface="Lucida Sans Unicode" panose="020B0602030504020204" pitchFamily="34" charset="0"/>
                <a:cs typeface="Lucida Sans Unicode" panose="020B0602030504020204" pitchFamily="34" charset="0"/>
              </a:rPr>
              <a:t>PEPR PREZODE : </a:t>
            </a:r>
            <a:r>
              <a:rPr lang="fr-FR" sz="1100" dirty="0">
                <a:latin typeface="+mn-lt"/>
                <a:ea typeface="Lucida Sans Unicode" panose="020B0602030504020204" pitchFamily="34" charset="0"/>
                <a:cs typeface="Lucida Sans Unicode" panose="020B0602030504020204" pitchFamily="34" charset="0"/>
              </a:rPr>
              <a:t>INRAE-CIRAD-IRD – Facteurs de risque associés à l'émergence de maladies zoonotiques, mécanismes écologiques et épidémiologiques, atténuer ces émergences et les détecter au plus tôt </a:t>
            </a:r>
          </a:p>
          <a:p>
            <a:pPr marL="171450" lvl="2" indent="-171450">
              <a:spcBef>
                <a:spcPts val="450"/>
              </a:spcBef>
              <a:spcAft>
                <a:spcPts val="450"/>
              </a:spcAft>
              <a:buFont typeface="Arial" panose="020B0604020202020204" pitchFamily="34" charset="0"/>
              <a:buChar char="•"/>
            </a:pPr>
            <a:r>
              <a:rPr lang="fr-FR" sz="1100" dirty="0">
                <a:solidFill>
                  <a:srgbClr val="C00000"/>
                </a:solidFill>
                <a:latin typeface="+mn-lt"/>
                <a:ea typeface="Lucida Sans Unicode" panose="020B0602030504020204" pitchFamily="34" charset="0"/>
                <a:cs typeface="Lucida Sans Unicode" panose="020B0602030504020204" pitchFamily="34" charset="0"/>
              </a:rPr>
              <a:t>PEPR MIE : </a:t>
            </a:r>
            <a:r>
              <a:rPr lang="fr-FR" sz="1100" dirty="0">
                <a:latin typeface="+mn-lt"/>
                <a:ea typeface="Lucida Sans Unicode" panose="020B0602030504020204" pitchFamily="34" charset="0"/>
                <a:cs typeface="Lucida Sans Unicode" panose="020B0602030504020204" pitchFamily="34" charset="0"/>
              </a:rPr>
              <a:t>ANRS-MIE - Processus moléculaires infections et transmission; prévoir, prévenir ou contrôler les phénomènes émergents; préparation et réponse aux épidémies, stratégies innovantes de santé publique ou développement d’innovations </a:t>
            </a:r>
            <a:endParaRPr lang="fr-FR" sz="1100" b="1" dirty="0">
              <a:latin typeface="+mn-lt"/>
              <a:ea typeface="Lucida Sans Unicode" panose="020B0602030504020204" pitchFamily="34" charset="0"/>
              <a:cs typeface="Lucida Sans Unicode" panose="020B0602030504020204" pitchFamily="34" charset="0"/>
            </a:endParaRPr>
          </a:p>
          <a:p>
            <a:pPr>
              <a:spcBef>
                <a:spcPts val="450"/>
              </a:spcBef>
              <a:spcAft>
                <a:spcPts val="450"/>
              </a:spcAft>
            </a:pPr>
            <a:r>
              <a:rPr lang="fr-FR" sz="1100" b="1" dirty="0">
                <a:latin typeface="+mn-lt"/>
              </a:rPr>
              <a:t>Mesures 3 et 4 : AAP Pré-maturation et maturation (soutien SATT/OTT) dont projets PEPR  </a:t>
            </a:r>
            <a:r>
              <a:rPr lang="fr-FR" sz="1100" dirty="0">
                <a:latin typeface="+mn-lt"/>
              </a:rPr>
              <a:t>-  un consortium lauréat CATRIEM-</a:t>
            </a:r>
            <a:r>
              <a:rPr lang="fr-FR" sz="1100" dirty="0" err="1">
                <a:latin typeface="+mn-lt"/>
              </a:rPr>
              <a:t>Pulsalys</a:t>
            </a:r>
            <a:r>
              <a:rPr lang="fr-FR" sz="1100" dirty="0">
                <a:latin typeface="+mn-lt"/>
              </a:rPr>
              <a:t> </a:t>
            </a:r>
          </a:p>
          <a:p>
            <a:pPr>
              <a:spcBef>
                <a:spcPts val="450"/>
              </a:spcBef>
              <a:spcAft>
                <a:spcPts val="450"/>
              </a:spcAft>
            </a:pPr>
            <a:r>
              <a:rPr lang="fr-FR" sz="1100" b="1" dirty="0">
                <a:latin typeface="+mn-lt"/>
              </a:rPr>
              <a:t>Mesure 5 </a:t>
            </a:r>
            <a:r>
              <a:rPr lang="fr-FR" sz="1100" dirty="0">
                <a:latin typeface="+mn-lt"/>
              </a:rPr>
              <a:t>: </a:t>
            </a:r>
            <a:r>
              <a:rPr lang="fr-FR" sz="1100" b="1" dirty="0">
                <a:latin typeface="+mn-lt"/>
              </a:rPr>
              <a:t>AAP recherche partenariale spécifique des MIE et NRBC</a:t>
            </a:r>
            <a:r>
              <a:rPr lang="fr-FR" sz="1100" dirty="0">
                <a:latin typeface="+mn-lt"/>
              </a:rPr>
              <a:t>, projets de maturation ambitieux</a:t>
            </a:r>
            <a:r>
              <a:rPr lang="fr-FR" sz="1100" dirty="0">
                <a:solidFill>
                  <a:srgbClr val="0000FF"/>
                </a:solidFill>
                <a:latin typeface="+mn-lt"/>
              </a:rPr>
              <a:t> </a:t>
            </a:r>
          </a:p>
          <a:p>
            <a:pPr>
              <a:spcBef>
                <a:spcPts val="450"/>
              </a:spcBef>
              <a:spcAft>
                <a:spcPts val="450"/>
              </a:spcAft>
            </a:pPr>
            <a:r>
              <a:rPr lang="fr-FR" sz="1100" b="1" dirty="0">
                <a:latin typeface="+mn-lt"/>
              </a:rPr>
              <a:t>Mesure 6 : Soutien aux plateformes de démonstration ou de validation de contre-mesures d’envergure nationale</a:t>
            </a:r>
          </a:p>
          <a:p>
            <a:pPr>
              <a:spcBef>
                <a:spcPts val="450"/>
              </a:spcBef>
              <a:spcAft>
                <a:spcPts val="450"/>
              </a:spcAft>
            </a:pPr>
            <a:r>
              <a:rPr lang="fr-FR" sz="1100" b="1" dirty="0">
                <a:latin typeface="+mn-lt"/>
              </a:rPr>
              <a:t>Mesure 7: AAP Développement de filières de production souveraines de bout-en-bout, pouvant fonctionner en temps de crise – </a:t>
            </a:r>
            <a:r>
              <a:rPr lang="fr-FR" sz="1100" dirty="0">
                <a:latin typeface="+mn-lt"/>
              </a:rPr>
              <a:t>Liste de produits critiques dont contremesures MIE et NRBC</a:t>
            </a:r>
          </a:p>
          <a:p>
            <a:pPr>
              <a:spcBef>
                <a:spcPts val="450"/>
              </a:spcBef>
              <a:spcAft>
                <a:spcPts val="450"/>
              </a:spcAft>
            </a:pPr>
            <a:r>
              <a:rPr lang="fr-FR" sz="1100" b="1" dirty="0">
                <a:latin typeface="+mn-lt"/>
              </a:rPr>
              <a:t>Mesure 8 : Définition d’une nouvelle politique de gestion dynamique des stocks stratégiques en lien avec des procédures d’achats publics pour sécuriser les outils de production nationaux</a:t>
            </a:r>
          </a:p>
          <a:p>
            <a:pPr>
              <a:spcBef>
                <a:spcPts val="450"/>
              </a:spcBef>
              <a:spcAft>
                <a:spcPts val="450"/>
              </a:spcAft>
            </a:pPr>
            <a:endParaRPr lang="fr-FR" sz="1100" b="1" dirty="0">
              <a:latin typeface="+mn-lt"/>
            </a:endParaRPr>
          </a:p>
          <a:p>
            <a:pPr>
              <a:spcBef>
                <a:spcPts val="450"/>
              </a:spcBef>
              <a:spcAft>
                <a:spcPts val="450"/>
              </a:spcAft>
            </a:pPr>
            <a:endParaRPr lang="fr-FR" sz="1100" dirty="0">
              <a:latin typeface="+mn-lt"/>
            </a:endParaRPr>
          </a:p>
          <a:p>
            <a:pPr>
              <a:spcBef>
                <a:spcPts val="450"/>
              </a:spcBef>
              <a:spcAft>
                <a:spcPts val="450"/>
              </a:spcAft>
            </a:pPr>
            <a:endParaRPr lang="fr-FR" sz="1100" dirty="0">
              <a:latin typeface="+mn-lt"/>
            </a:endParaRPr>
          </a:p>
        </p:txBody>
      </p:sp>
    </p:spTree>
    <p:extLst>
      <p:ext uri="{BB962C8B-B14F-4D97-AF65-F5344CB8AC3E}">
        <p14:creationId xmlns:p14="http://schemas.microsoft.com/office/powerpoint/2010/main" val="365899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38635"/>
            <a:ext cx="8424000" cy="540000"/>
          </a:xfrm>
        </p:spPr>
        <p:txBody>
          <a:bodyPr/>
          <a:lstStyle/>
          <a:p>
            <a:r>
              <a:rPr lang="fr-FR" dirty="0"/>
              <a:t>13 mesures </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dirty="0"/>
          </a:p>
        </p:txBody>
      </p:sp>
      <p:sp>
        <p:nvSpPr>
          <p:cNvPr id="9" name="ZoneTexte 8"/>
          <p:cNvSpPr txBox="1"/>
          <p:nvPr/>
        </p:nvSpPr>
        <p:spPr>
          <a:xfrm>
            <a:off x="419522" y="1345142"/>
            <a:ext cx="7730565" cy="2980303"/>
          </a:xfrm>
          <a:prstGeom prst="rect">
            <a:avLst/>
          </a:prstGeom>
          <a:noFill/>
        </p:spPr>
        <p:txBody>
          <a:bodyPr wrap="square" rtlCol="0">
            <a:spAutoFit/>
          </a:bodyPr>
          <a:lstStyle/>
          <a:p>
            <a:pPr marL="132160">
              <a:spcAft>
                <a:spcPts val="300"/>
              </a:spcAft>
            </a:pPr>
            <a:r>
              <a:rPr lang="fr-FR" sz="1100" b="1" dirty="0">
                <a:solidFill>
                  <a:schemeClr val="tx1"/>
                </a:solidFill>
                <a:latin typeface="+mn-lt"/>
              </a:rPr>
              <a:t>Mesure 9 : Organisation globale des dispositifs gouvernementaux activables en temps de crise -</a:t>
            </a:r>
          </a:p>
          <a:p>
            <a:pPr marL="132160">
              <a:spcAft>
                <a:spcPts val="300"/>
              </a:spcAft>
            </a:pPr>
            <a:r>
              <a:rPr lang="fr-FR" sz="1100" dirty="0">
                <a:solidFill>
                  <a:schemeClr val="tx1"/>
                </a:solidFill>
                <a:latin typeface="+mn-lt"/>
              </a:rPr>
              <a:t>Elaboration d’un cadre légal et réglementaire permettant de prendre les mesures requises dans un délai court</a:t>
            </a:r>
          </a:p>
          <a:p>
            <a:pPr marL="132160">
              <a:spcAft>
                <a:spcPts val="300"/>
              </a:spcAft>
            </a:pPr>
            <a:endParaRPr lang="fr-FR" sz="200" b="1" dirty="0">
              <a:solidFill>
                <a:schemeClr val="tx1"/>
              </a:solidFill>
              <a:latin typeface="+mn-lt"/>
            </a:endParaRPr>
          </a:p>
          <a:p>
            <a:pPr marL="132160">
              <a:spcAft>
                <a:spcPts val="300"/>
              </a:spcAft>
            </a:pPr>
            <a:r>
              <a:rPr lang="fr-FR" sz="1100" b="1" dirty="0">
                <a:solidFill>
                  <a:schemeClr val="tx1"/>
                </a:solidFill>
                <a:latin typeface="+mn-lt"/>
              </a:rPr>
              <a:t>Mesure 10 : Préparation de la Recherche et de l’Innovation d’urgence</a:t>
            </a:r>
          </a:p>
          <a:p>
            <a:pPr marL="132160">
              <a:spcAft>
                <a:spcPts val="300"/>
              </a:spcAft>
            </a:pPr>
            <a:r>
              <a:rPr lang="fr-FR" sz="1100" dirty="0">
                <a:solidFill>
                  <a:schemeClr val="tx1"/>
                </a:solidFill>
                <a:latin typeface="+mn-lt"/>
              </a:rPr>
              <a:t>Levée des freins réglementaires pour valider les contre-mesures issues de la R&amp;I et mobilisation des ressources humaines</a:t>
            </a:r>
          </a:p>
          <a:p>
            <a:pPr marL="132160">
              <a:spcAft>
                <a:spcPts val="300"/>
              </a:spcAft>
            </a:pPr>
            <a:endParaRPr lang="fr-FR" sz="200" b="1" dirty="0">
              <a:solidFill>
                <a:schemeClr val="tx1"/>
              </a:solidFill>
              <a:latin typeface="+mn-lt"/>
            </a:endParaRPr>
          </a:p>
          <a:p>
            <a:pPr marL="132160">
              <a:spcAft>
                <a:spcPts val="300"/>
              </a:spcAft>
            </a:pPr>
            <a:r>
              <a:rPr lang="fr-FR" sz="1100" b="1" dirty="0">
                <a:solidFill>
                  <a:schemeClr val="tx1"/>
                </a:solidFill>
                <a:latin typeface="+mn-lt"/>
              </a:rPr>
              <a:t>Mesure 11 : Amélioration de la réponse territoriale : système de santé et de recherche</a:t>
            </a:r>
          </a:p>
          <a:p>
            <a:pPr marL="132160">
              <a:spcAft>
                <a:spcPts val="300"/>
              </a:spcAft>
            </a:pPr>
            <a:r>
              <a:rPr lang="fr-FR" sz="1100" dirty="0">
                <a:solidFill>
                  <a:schemeClr val="tx1"/>
                </a:solidFill>
                <a:latin typeface="+mn-lt"/>
              </a:rPr>
              <a:t>Promouvoir une meilleure coordination au niveau local et avec le niveau national</a:t>
            </a:r>
          </a:p>
          <a:p>
            <a:pPr marL="132160">
              <a:spcAft>
                <a:spcPts val="300"/>
              </a:spcAft>
            </a:pPr>
            <a:endParaRPr lang="fr-FR" sz="200" b="1" dirty="0">
              <a:solidFill>
                <a:schemeClr val="tx1"/>
              </a:solidFill>
              <a:latin typeface="+mn-lt"/>
            </a:endParaRPr>
          </a:p>
          <a:p>
            <a:pPr marL="132160">
              <a:spcAft>
                <a:spcPts val="300"/>
              </a:spcAft>
            </a:pPr>
            <a:r>
              <a:rPr lang="fr-FR" sz="1100" b="1" dirty="0">
                <a:solidFill>
                  <a:schemeClr val="tx1"/>
                </a:solidFill>
                <a:latin typeface="+mn-lt"/>
              </a:rPr>
              <a:t>Mesure 12 : Anticipation, information et communication</a:t>
            </a:r>
          </a:p>
          <a:p>
            <a:pPr marL="132160">
              <a:spcAft>
                <a:spcPts val="300"/>
              </a:spcAft>
            </a:pPr>
            <a:r>
              <a:rPr lang="fr-FR" sz="1100" dirty="0">
                <a:solidFill>
                  <a:schemeClr val="tx1"/>
                </a:solidFill>
                <a:latin typeface="+mn-lt"/>
              </a:rPr>
              <a:t>Développer l’information, la prévention et les modalités de communication en s’appuyant sur des recherches en sciences cognitives et sociales</a:t>
            </a:r>
          </a:p>
          <a:p>
            <a:pPr marL="132160">
              <a:spcAft>
                <a:spcPts val="300"/>
              </a:spcAft>
            </a:pPr>
            <a:endParaRPr lang="fr-FR" sz="200" dirty="0">
              <a:solidFill>
                <a:schemeClr val="tx1"/>
              </a:solidFill>
              <a:latin typeface="+mn-lt"/>
            </a:endParaRPr>
          </a:p>
          <a:p>
            <a:pPr marL="132160">
              <a:spcAft>
                <a:spcPts val="300"/>
              </a:spcAft>
            </a:pPr>
            <a:r>
              <a:rPr lang="fr-FR" sz="1100" b="1" dirty="0">
                <a:solidFill>
                  <a:schemeClr val="tx1"/>
                </a:solidFill>
                <a:latin typeface="+mn-lt"/>
              </a:rPr>
              <a:t>Mesure 13 : Création de deux Ecoles Universitaires de Recherche (EUR*) en MIE et d’un institut « une seule santé » - AAP Compétences et métiers d’avenir</a:t>
            </a:r>
            <a:endParaRPr lang="fr-FR" sz="1100" dirty="0">
              <a:solidFill>
                <a:schemeClr val="tx1"/>
              </a:solidFill>
              <a:latin typeface="+mn-lt"/>
            </a:endParaRPr>
          </a:p>
          <a:p>
            <a:pPr>
              <a:spcBef>
                <a:spcPts val="450"/>
              </a:spcBef>
              <a:spcAft>
                <a:spcPts val="450"/>
              </a:spcAft>
            </a:pPr>
            <a:endParaRPr lang="fr-FR" sz="1100" dirty="0">
              <a:solidFill>
                <a:schemeClr val="tx1"/>
              </a:solidFill>
              <a:latin typeface="+mn-lt"/>
            </a:endParaRPr>
          </a:p>
        </p:txBody>
      </p:sp>
    </p:spTree>
    <p:extLst>
      <p:ext uri="{BB962C8B-B14F-4D97-AF65-F5344CB8AC3E}">
        <p14:creationId xmlns:p14="http://schemas.microsoft.com/office/powerpoint/2010/main" val="416081748"/>
      </p:ext>
    </p:extLst>
  </p:cSld>
  <p:clrMapOvr>
    <a:masterClrMapping/>
  </p:clrMapOvr>
</p:sld>
</file>

<file path=ppt/theme/theme1.xml><?xml version="1.0" encoding="utf-8"?>
<a:theme xmlns:a="http://schemas.openxmlformats.org/drawingml/2006/main" name="FRANCE 2030">
  <a:themeElements>
    <a:clrScheme name="FRANCE 2030">
      <a:dk1>
        <a:srgbClr val="000000"/>
      </a:dk1>
      <a:lt1>
        <a:srgbClr val="FFFFFF"/>
      </a:lt1>
      <a:dk2>
        <a:srgbClr val="FFFFFF"/>
      </a:dk2>
      <a:lt2>
        <a:srgbClr val="FFFFFF"/>
      </a:lt2>
      <a:accent1>
        <a:srgbClr val="000091"/>
      </a:accent1>
      <a:accent2>
        <a:srgbClr val="E1000F"/>
      </a:accent2>
      <a:accent3>
        <a:srgbClr val="808080"/>
      </a:accent3>
      <a:accent4>
        <a:srgbClr val="FFFFFF"/>
      </a:accent4>
      <a:accent5>
        <a:srgbClr val="FFFFFF"/>
      </a:accent5>
      <a:accent6>
        <a:srgbClr val="FFFF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6806</Words>
  <Application>Microsoft Office PowerPoint</Application>
  <PresentationFormat>Affichage à l'écran (16:9)</PresentationFormat>
  <Paragraphs>765</Paragraphs>
  <Slides>56</Slides>
  <Notes>27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56</vt:i4>
      </vt:variant>
    </vt:vector>
  </HeadingPairs>
  <TitlesOfParts>
    <vt:vector size="67" baseType="lpstr">
      <vt:lpstr>Arial</vt:lpstr>
      <vt:lpstr>Calibri</vt:lpstr>
      <vt:lpstr>Courier New</vt:lpstr>
      <vt:lpstr>Lucida Sans Unicode</vt:lpstr>
      <vt:lpstr>Marianne</vt:lpstr>
      <vt:lpstr>Marianne Medium</vt:lpstr>
      <vt:lpstr>Noto Sans Symbols</vt:lpstr>
      <vt:lpstr>Palatino Linotype</vt:lpstr>
      <vt:lpstr>Times New Roman</vt:lpstr>
      <vt:lpstr>Wingdings</vt:lpstr>
      <vt:lpstr>FRANCE 2030</vt:lpstr>
      <vt:lpstr>WEBINAIRE DE PRESENTATION DES APPELS A PROJETS 2024 DU PEPR MIE ET PREZODE</vt:lpstr>
      <vt:lpstr>AGENDA</vt:lpstr>
      <vt:lpstr>La Strategie d’Accélération  Maladies Infectieuses Emergentes Menaces Nucléaires, radiologiques, biologiques, chimiques  SA MIE MN </vt:lpstr>
      <vt:lpstr>Présentation PowerPoint</vt:lpstr>
      <vt:lpstr>LA SA MIE MN   Une stratégie conçue pour capitaliser sur le retour d’expérience Covid-19 </vt:lpstr>
      <vt:lpstr>Eléments clés de la SA MIE MN</vt:lpstr>
      <vt:lpstr>Eléments clés de la SA MIE MN</vt:lpstr>
      <vt:lpstr>13 mesures </vt:lpstr>
      <vt:lpstr>13 mesures </vt:lpstr>
      <vt:lpstr>LE VOLET RECHERCHE  LES PEPR DE LA SA MIE MN</vt:lpstr>
      <vt:lpstr>Présentation du PEPR PREZODE et de son deuxième appel à projets </vt:lpstr>
      <vt:lpstr>Les objectifs scientifiques du PEPR PREZODE</vt:lpstr>
      <vt:lpstr>Le PEPR PREZODE en quelques éléments</vt:lpstr>
      <vt:lpstr>Présentation PowerPoint</vt:lpstr>
      <vt:lpstr>Lauréats de l’AAP WP1 sur les liens entre activités anthropiques et mécanismes d’émergence zoonotique</vt:lpstr>
      <vt:lpstr>Présentation PowerPoint</vt:lpstr>
      <vt:lpstr>La gouvernance du PEPR prezode</vt:lpstr>
      <vt:lpstr>Appel à projet 2024 du PEPR PREZODE (WP3) « Surveillance épidémiologique des zoonoses et systèmes d’alerte précoce »</vt:lpstr>
      <vt:lpstr>2eme AAP WP3 – Objectif et enjeux</vt:lpstr>
      <vt:lpstr>2eme AAP WP3 – Axes scientifiques</vt:lpstr>
      <vt:lpstr>Axe 1. Développer des méthodes innovantes pour la détection précoce des émergences de zoonoses.</vt:lpstr>
      <vt:lpstr>Axe 2. Promouvoir l'engagement de l’ensemble des acteurs, une communication efficiente et une collaboration intersectorielle au sein des dispositifs de surveillance.</vt:lpstr>
      <vt:lpstr>Axe 3. Améliorer le dialogue Science/Société/Politiques publiques pour la surveillance des zoonoses.</vt:lpstr>
      <vt:lpstr>Quelques éléments de cadrage</vt:lpstr>
      <vt:lpstr>Modalités de dépôt du projet complet</vt:lpstr>
      <vt:lpstr>Critères d’évaluation du projet complet</vt:lpstr>
      <vt:lpstr>Critères d’évaluation du projet complet</vt:lpstr>
      <vt:lpstr>Critères d’évaluation du projet complet</vt:lpstr>
      <vt:lpstr>Résumé du 2e AAP WP3 et dates importantes</vt:lpstr>
      <vt:lpstr>Documents de référence et ressources</vt:lpstr>
      <vt:lpstr>Retrouvez toutes nos actualités</vt:lpstr>
      <vt:lpstr>Appel à projets 2024 du PEPR MIE </vt:lpstr>
      <vt:lpstr>Programme et Equipements Prioritaires de Recherche - Maladies Infectieuses Emergentes </vt:lpstr>
      <vt:lpstr>Le PEPR MIE </vt:lpstr>
      <vt:lpstr>Le PEPR MIE </vt:lpstr>
      <vt:lpstr>Le PEPR MIE </vt:lpstr>
      <vt:lpstr>Bilan de l’Appel à Projets 2023 du PEPR MIE</vt:lpstr>
      <vt:lpstr>Présentation PowerPoint</vt:lpstr>
      <vt:lpstr>Projets lauréats</vt:lpstr>
      <vt:lpstr>Pathogènes/pathologies ciblés</vt:lpstr>
      <vt:lpstr>L’Appel à projets 2024 du PEPR MIE</vt:lpstr>
      <vt:lpstr>Informations générales</vt:lpstr>
      <vt:lpstr>Informations générales</vt:lpstr>
      <vt:lpstr>Informations générales</vt:lpstr>
      <vt:lpstr>Informations générales</vt:lpstr>
      <vt:lpstr>Composition du dossier de soumission</vt:lpstr>
      <vt:lpstr>Présentation PowerPoint</vt:lpstr>
      <vt:lpstr>Présentation PowerPoint</vt:lpstr>
      <vt:lpstr>Présentation PowerPoint</vt:lpstr>
      <vt:lpstr>Articulation entre les deux PEPR et leurs AAP associés</vt:lpstr>
      <vt:lpstr>Présentation PowerPoint</vt:lpstr>
      <vt:lpstr>Présentation PowerPoint</vt:lpstr>
      <vt:lpstr>Projets à l’interface des PEPR – démarche à suivre </vt:lpstr>
      <vt:lpstr>Joint Directory Board (JDB)</vt:lpstr>
      <vt:lpstr>Présentation PowerPoint</vt:lpstr>
      <vt:lpstr>Retrouvez toutes nos actualités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PEPR PREZODE et de son deuxième appel à projets</dc:title>
  <dc:creator>Manon Lounnas</dc:creator>
  <cp:lastModifiedBy>PATTE Marion</cp:lastModifiedBy>
  <cp:revision>6</cp:revision>
  <dcterms:created xsi:type="dcterms:W3CDTF">2023-02-24T14:29:17Z</dcterms:created>
  <dcterms:modified xsi:type="dcterms:W3CDTF">2024-05-15T07:26:37Z</dcterms:modified>
</cp:coreProperties>
</file>