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58" r:id="rId4"/>
    <p:sldId id="259" r:id="rId5"/>
    <p:sldId id="261" r:id="rId6"/>
    <p:sldId id="260" r:id="rId7"/>
    <p:sldId id="262" r:id="rId8"/>
    <p:sldId id="263" r:id="rId9"/>
    <p:sldId id="280" r:id="rId10"/>
    <p:sldId id="264" r:id="rId11"/>
    <p:sldId id="265" r:id="rId12"/>
    <p:sldId id="266" r:id="rId13"/>
    <p:sldId id="267" r:id="rId14"/>
    <p:sldId id="281" r:id="rId15"/>
    <p:sldId id="282" r:id="rId16"/>
    <p:sldId id="268" r:id="rId17"/>
    <p:sldId id="269" r:id="rId18"/>
    <p:sldId id="270" r:id="rId19"/>
    <p:sldId id="271" r:id="rId20"/>
    <p:sldId id="272" r:id="rId21"/>
    <p:sldId id="273" r:id="rId22"/>
    <p:sldId id="274" r:id="rId23"/>
    <p:sldId id="275" r:id="rId24"/>
    <p:sldId id="276" r:id="rId25"/>
    <p:sldId id="277" r:id="rId26"/>
    <p:sldId id="278" r:id="rId27"/>
    <p:sldId id="28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povici,Paula" initials="P" lastIdx="3" clrIdx="0"/>
  <p:cmAuthor id="2" name="CONTREPOIS Sylvie" initials="CS" lastIdx="7" clrIdx="1"/>
  <p:cmAuthor id="3" name="Admin" initials="A" lastIdx="1" clrIdx="2"/>
  <p:cmAuthor id="4" name="Kim,Wan Seo" initials="KS" lastIdx="4" clrIdx="3">
    <p:extLst>
      <p:ext uri="{19B8F6BF-5375-455C-9EA6-DF929625EA0E}">
        <p15:presenceInfo xmlns:p15="http://schemas.microsoft.com/office/powerpoint/2012/main" userId="S-1-5-21-1471295011-423703981-4118575867-132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9" autoAdjust="0"/>
    <p:restoredTop sz="72565" autoAdjust="0"/>
  </p:normalViewPr>
  <p:slideViewPr>
    <p:cSldViewPr snapToGrid="0">
      <p:cViewPr varScale="1">
        <p:scale>
          <a:sx n="68" d="100"/>
          <a:sy n="68" d="100"/>
        </p:scale>
        <p:origin x="1221" y="3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31B09-3ABF-44EF-8462-4A8492F5C73B}" type="datetimeFigureOut">
              <a:rPr lang="en-CA" smtClean="0"/>
              <a:t>2021-09-23</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C7AF2-F4AB-4FBE-B4D5-3C18CDD93A62}" type="slidenum">
              <a:rPr lang="en-CA" smtClean="0"/>
              <a:t>‹#›</a:t>
            </a:fld>
            <a:endParaRPr lang="en-CA"/>
          </a:p>
        </p:txBody>
      </p:sp>
    </p:spTree>
    <p:extLst>
      <p:ext uri="{BB962C8B-B14F-4D97-AF65-F5344CB8AC3E}">
        <p14:creationId xmlns:p14="http://schemas.microsoft.com/office/powerpoint/2010/main" val="278644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DCC7AF2-F4AB-4FBE-B4D5-3C18CDD93A62}" type="slidenum">
              <a:rPr lang="en-CA" smtClean="0"/>
              <a:t>1</a:t>
            </a:fld>
            <a:endParaRPr lang="en-CA"/>
          </a:p>
        </p:txBody>
      </p:sp>
    </p:spTree>
    <p:extLst>
      <p:ext uri="{BB962C8B-B14F-4D97-AF65-F5344CB8AC3E}">
        <p14:creationId xmlns:p14="http://schemas.microsoft.com/office/powerpoint/2010/main" val="2495842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10</a:t>
            </a:fld>
            <a:endParaRPr lang="en-CA"/>
          </a:p>
        </p:txBody>
      </p:sp>
    </p:spTree>
    <p:extLst>
      <p:ext uri="{BB962C8B-B14F-4D97-AF65-F5344CB8AC3E}">
        <p14:creationId xmlns:p14="http://schemas.microsoft.com/office/powerpoint/2010/main" val="777986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11</a:t>
            </a:fld>
            <a:endParaRPr lang="en-CA"/>
          </a:p>
        </p:txBody>
      </p:sp>
    </p:spTree>
    <p:extLst>
      <p:ext uri="{BB962C8B-B14F-4D97-AF65-F5344CB8AC3E}">
        <p14:creationId xmlns:p14="http://schemas.microsoft.com/office/powerpoint/2010/main" val="3736683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12</a:t>
            </a:fld>
            <a:endParaRPr lang="en-CA"/>
          </a:p>
        </p:txBody>
      </p:sp>
    </p:spTree>
    <p:extLst>
      <p:ext uri="{BB962C8B-B14F-4D97-AF65-F5344CB8AC3E}">
        <p14:creationId xmlns:p14="http://schemas.microsoft.com/office/powerpoint/2010/main" val="4206753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13</a:t>
            </a:fld>
            <a:endParaRPr lang="en-CA"/>
          </a:p>
        </p:txBody>
      </p:sp>
    </p:spTree>
    <p:extLst>
      <p:ext uri="{BB962C8B-B14F-4D97-AF65-F5344CB8AC3E}">
        <p14:creationId xmlns:p14="http://schemas.microsoft.com/office/powerpoint/2010/main" val="3340624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14</a:t>
            </a:fld>
            <a:endParaRPr lang="en-CA"/>
          </a:p>
        </p:txBody>
      </p:sp>
    </p:spTree>
    <p:extLst>
      <p:ext uri="{BB962C8B-B14F-4D97-AF65-F5344CB8AC3E}">
        <p14:creationId xmlns:p14="http://schemas.microsoft.com/office/powerpoint/2010/main" val="3514778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15</a:t>
            </a:fld>
            <a:endParaRPr lang="en-CA"/>
          </a:p>
        </p:txBody>
      </p:sp>
    </p:spTree>
    <p:extLst>
      <p:ext uri="{BB962C8B-B14F-4D97-AF65-F5344CB8AC3E}">
        <p14:creationId xmlns:p14="http://schemas.microsoft.com/office/powerpoint/2010/main" val="269887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16</a:t>
            </a:fld>
            <a:endParaRPr lang="en-CA"/>
          </a:p>
        </p:txBody>
      </p:sp>
    </p:spTree>
    <p:extLst>
      <p:ext uri="{BB962C8B-B14F-4D97-AF65-F5344CB8AC3E}">
        <p14:creationId xmlns:p14="http://schemas.microsoft.com/office/powerpoint/2010/main" val="337920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17</a:t>
            </a:fld>
            <a:endParaRPr lang="en-CA"/>
          </a:p>
        </p:txBody>
      </p:sp>
    </p:spTree>
    <p:extLst>
      <p:ext uri="{BB962C8B-B14F-4D97-AF65-F5344CB8AC3E}">
        <p14:creationId xmlns:p14="http://schemas.microsoft.com/office/powerpoint/2010/main" val="218290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18</a:t>
            </a:fld>
            <a:endParaRPr lang="en-CA"/>
          </a:p>
        </p:txBody>
      </p:sp>
    </p:spTree>
    <p:extLst>
      <p:ext uri="{BB962C8B-B14F-4D97-AF65-F5344CB8AC3E}">
        <p14:creationId xmlns:p14="http://schemas.microsoft.com/office/powerpoint/2010/main" val="47936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19</a:t>
            </a:fld>
            <a:endParaRPr lang="en-CA"/>
          </a:p>
        </p:txBody>
      </p:sp>
    </p:spTree>
    <p:extLst>
      <p:ext uri="{BB962C8B-B14F-4D97-AF65-F5344CB8AC3E}">
        <p14:creationId xmlns:p14="http://schemas.microsoft.com/office/powerpoint/2010/main" val="2005021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2</a:t>
            </a:fld>
            <a:endParaRPr lang="en-CA"/>
          </a:p>
        </p:txBody>
      </p:sp>
    </p:spTree>
    <p:extLst>
      <p:ext uri="{BB962C8B-B14F-4D97-AF65-F5344CB8AC3E}">
        <p14:creationId xmlns:p14="http://schemas.microsoft.com/office/powerpoint/2010/main" val="1883955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20</a:t>
            </a:fld>
            <a:endParaRPr lang="en-CA"/>
          </a:p>
        </p:txBody>
      </p:sp>
    </p:spTree>
    <p:extLst>
      <p:ext uri="{BB962C8B-B14F-4D97-AF65-F5344CB8AC3E}">
        <p14:creationId xmlns:p14="http://schemas.microsoft.com/office/powerpoint/2010/main" val="337329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21</a:t>
            </a:fld>
            <a:endParaRPr lang="en-CA"/>
          </a:p>
        </p:txBody>
      </p:sp>
    </p:spTree>
    <p:extLst>
      <p:ext uri="{BB962C8B-B14F-4D97-AF65-F5344CB8AC3E}">
        <p14:creationId xmlns:p14="http://schemas.microsoft.com/office/powerpoint/2010/main" val="101692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22</a:t>
            </a:fld>
            <a:endParaRPr lang="en-CA"/>
          </a:p>
        </p:txBody>
      </p:sp>
    </p:spTree>
    <p:extLst>
      <p:ext uri="{BB962C8B-B14F-4D97-AF65-F5344CB8AC3E}">
        <p14:creationId xmlns:p14="http://schemas.microsoft.com/office/powerpoint/2010/main" val="1590203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23</a:t>
            </a:fld>
            <a:endParaRPr lang="en-CA"/>
          </a:p>
        </p:txBody>
      </p:sp>
    </p:spTree>
    <p:extLst>
      <p:ext uri="{BB962C8B-B14F-4D97-AF65-F5344CB8AC3E}">
        <p14:creationId xmlns:p14="http://schemas.microsoft.com/office/powerpoint/2010/main" val="1029448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24</a:t>
            </a:fld>
            <a:endParaRPr lang="en-CA"/>
          </a:p>
        </p:txBody>
      </p:sp>
    </p:spTree>
    <p:extLst>
      <p:ext uri="{BB962C8B-B14F-4D97-AF65-F5344CB8AC3E}">
        <p14:creationId xmlns:p14="http://schemas.microsoft.com/office/powerpoint/2010/main" val="2968370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25</a:t>
            </a:fld>
            <a:endParaRPr lang="en-CA"/>
          </a:p>
        </p:txBody>
      </p:sp>
    </p:spTree>
    <p:extLst>
      <p:ext uri="{BB962C8B-B14F-4D97-AF65-F5344CB8AC3E}">
        <p14:creationId xmlns:p14="http://schemas.microsoft.com/office/powerpoint/2010/main" val="4250062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26</a:t>
            </a:fld>
            <a:endParaRPr lang="en-CA"/>
          </a:p>
        </p:txBody>
      </p:sp>
    </p:spTree>
    <p:extLst>
      <p:ext uri="{BB962C8B-B14F-4D97-AF65-F5344CB8AC3E}">
        <p14:creationId xmlns:p14="http://schemas.microsoft.com/office/powerpoint/2010/main" val="4268458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27</a:t>
            </a:fld>
            <a:endParaRPr lang="en-CA"/>
          </a:p>
        </p:txBody>
      </p:sp>
    </p:spTree>
    <p:extLst>
      <p:ext uri="{BB962C8B-B14F-4D97-AF65-F5344CB8AC3E}">
        <p14:creationId xmlns:p14="http://schemas.microsoft.com/office/powerpoint/2010/main" val="1163829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3</a:t>
            </a:fld>
            <a:endParaRPr lang="en-CA"/>
          </a:p>
        </p:txBody>
      </p:sp>
    </p:spTree>
    <p:extLst>
      <p:ext uri="{BB962C8B-B14F-4D97-AF65-F5344CB8AC3E}">
        <p14:creationId xmlns:p14="http://schemas.microsoft.com/office/powerpoint/2010/main" val="400719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4</a:t>
            </a:fld>
            <a:endParaRPr lang="en-CA"/>
          </a:p>
        </p:txBody>
      </p:sp>
    </p:spTree>
    <p:extLst>
      <p:ext uri="{BB962C8B-B14F-4D97-AF65-F5344CB8AC3E}">
        <p14:creationId xmlns:p14="http://schemas.microsoft.com/office/powerpoint/2010/main" val="1698052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5</a:t>
            </a:fld>
            <a:endParaRPr lang="en-CA"/>
          </a:p>
        </p:txBody>
      </p:sp>
    </p:spTree>
    <p:extLst>
      <p:ext uri="{BB962C8B-B14F-4D97-AF65-F5344CB8AC3E}">
        <p14:creationId xmlns:p14="http://schemas.microsoft.com/office/powerpoint/2010/main" val="77003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6</a:t>
            </a:fld>
            <a:endParaRPr lang="en-CA"/>
          </a:p>
        </p:txBody>
      </p:sp>
    </p:spTree>
    <p:extLst>
      <p:ext uri="{BB962C8B-B14F-4D97-AF65-F5344CB8AC3E}">
        <p14:creationId xmlns:p14="http://schemas.microsoft.com/office/powerpoint/2010/main" val="208321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7</a:t>
            </a:fld>
            <a:endParaRPr lang="en-CA"/>
          </a:p>
        </p:txBody>
      </p:sp>
    </p:spTree>
    <p:extLst>
      <p:ext uri="{BB962C8B-B14F-4D97-AF65-F5344CB8AC3E}">
        <p14:creationId xmlns:p14="http://schemas.microsoft.com/office/powerpoint/2010/main" val="2507345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8</a:t>
            </a:fld>
            <a:endParaRPr lang="en-CA"/>
          </a:p>
        </p:txBody>
      </p:sp>
    </p:spTree>
    <p:extLst>
      <p:ext uri="{BB962C8B-B14F-4D97-AF65-F5344CB8AC3E}">
        <p14:creationId xmlns:p14="http://schemas.microsoft.com/office/powerpoint/2010/main" val="162005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DCC7AF2-F4AB-4FBE-B4D5-3C18CDD93A62}" type="slidenum">
              <a:rPr lang="en-CA" smtClean="0"/>
              <a:t>9</a:t>
            </a:fld>
            <a:endParaRPr lang="en-CA"/>
          </a:p>
        </p:txBody>
      </p:sp>
    </p:spTree>
    <p:extLst>
      <p:ext uri="{BB962C8B-B14F-4D97-AF65-F5344CB8AC3E}">
        <p14:creationId xmlns:p14="http://schemas.microsoft.com/office/powerpoint/2010/main" val="2925223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0616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06C1804C-D6E4-444E-AFB5-2AED4D20AFFF}" type="slidenum">
              <a:rPr lang="en-CA" smtClean="0"/>
              <a:t>‹#›</a:t>
            </a:fld>
            <a:endParaRPr lang="en-CA"/>
          </a:p>
        </p:txBody>
      </p:sp>
    </p:spTree>
    <p:extLst>
      <p:ext uri="{BB962C8B-B14F-4D97-AF65-F5344CB8AC3E}">
        <p14:creationId xmlns:p14="http://schemas.microsoft.com/office/powerpoint/2010/main" val="215339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06C1804C-D6E4-444E-AFB5-2AED4D20AFFF}" type="slidenum">
              <a:rPr lang="en-CA" smtClean="0"/>
              <a:t>‹#›</a:t>
            </a:fld>
            <a:endParaRPr lang="en-CA"/>
          </a:p>
        </p:txBody>
      </p:sp>
    </p:spTree>
    <p:extLst>
      <p:ext uri="{BB962C8B-B14F-4D97-AF65-F5344CB8AC3E}">
        <p14:creationId xmlns:p14="http://schemas.microsoft.com/office/powerpoint/2010/main" val="1834598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72366"/>
          </a:xfrm>
        </p:spPr>
        <p:txBody>
          <a:bodyPr/>
          <a:lstStyle/>
          <a:p>
            <a:r>
              <a:rPr lang="en-US" dirty="0"/>
              <a:t>Click to edit Master title style</a:t>
            </a:r>
          </a:p>
        </p:txBody>
      </p:sp>
      <p:sp>
        <p:nvSpPr>
          <p:cNvPr id="3" name="Content Placeholder 2"/>
          <p:cNvSpPr>
            <a:spLocks noGrp="1"/>
          </p:cNvSpPr>
          <p:nvPr>
            <p:ph idx="1"/>
          </p:nvPr>
        </p:nvSpPr>
        <p:spPr>
          <a:xfrm>
            <a:off x="628650" y="1230923"/>
            <a:ext cx="7886700" cy="49460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6C1804C-D6E4-444E-AFB5-2AED4D20AFFF}" type="slidenum">
              <a:rPr lang="en-CA" smtClean="0"/>
              <a:t>‹#›</a:t>
            </a:fld>
            <a:endParaRPr lang="en-CA" dirty="0"/>
          </a:p>
        </p:txBody>
      </p:sp>
      <p:cxnSp>
        <p:nvCxnSpPr>
          <p:cNvPr id="8" name="Straight Connector 7"/>
          <p:cNvCxnSpPr/>
          <p:nvPr userDrawn="1"/>
        </p:nvCxnSpPr>
        <p:spPr>
          <a:xfrm>
            <a:off x="628650" y="1037493"/>
            <a:ext cx="7886699" cy="0"/>
          </a:xfrm>
          <a:prstGeom prst="line">
            <a:avLst/>
          </a:prstGeom>
          <a:ln w="12700" cmpd="sng">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29448" y="6301577"/>
            <a:ext cx="1445421" cy="3638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48380" y="6285102"/>
            <a:ext cx="902529" cy="4070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SHRC-CRSH_FIP"/>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653408" y="6398297"/>
            <a:ext cx="2827699" cy="1704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g411247" descr="3a969a70-5981-4ad4-aa0a-e5cd1c5e8b7e"/>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86300" y="6226030"/>
            <a:ext cx="2127838" cy="46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26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CA"/>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06C1804C-D6E4-444E-AFB5-2AED4D20AFFF}" type="slidenum">
              <a:rPr lang="en-CA" smtClean="0"/>
              <a:t>‹#›</a:t>
            </a:fld>
            <a:endParaRPr lang="en-CA"/>
          </a:p>
        </p:txBody>
      </p:sp>
    </p:spTree>
    <p:extLst>
      <p:ext uri="{BB962C8B-B14F-4D97-AF65-F5344CB8AC3E}">
        <p14:creationId xmlns:p14="http://schemas.microsoft.com/office/powerpoint/2010/main" val="61172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CA"/>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06C1804C-D6E4-444E-AFB5-2AED4D20AFFF}" type="slidenum">
              <a:rPr lang="en-CA" smtClean="0"/>
              <a:t>‹#›</a:t>
            </a:fld>
            <a:endParaRPr lang="en-CA"/>
          </a:p>
        </p:txBody>
      </p:sp>
    </p:spTree>
    <p:extLst>
      <p:ext uri="{BB962C8B-B14F-4D97-AF65-F5344CB8AC3E}">
        <p14:creationId xmlns:p14="http://schemas.microsoft.com/office/powerpoint/2010/main" val="241216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CA"/>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CA"/>
          </a:p>
        </p:txBody>
      </p:sp>
      <p:sp>
        <p:nvSpPr>
          <p:cNvPr id="9" name="Slide Number Placeholder 8"/>
          <p:cNvSpPr>
            <a:spLocks noGrp="1"/>
          </p:cNvSpPr>
          <p:nvPr>
            <p:ph type="sldNum" sz="quarter" idx="12"/>
          </p:nvPr>
        </p:nvSpPr>
        <p:spPr/>
        <p:txBody>
          <a:bodyPr/>
          <a:lstStyle/>
          <a:p>
            <a:fld id="{06C1804C-D6E4-444E-AFB5-2AED4D20AFFF}" type="slidenum">
              <a:rPr lang="en-CA" smtClean="0"/>
              <a:t>‹#›</a:t>
            </a:fld>
            <a:endParaRPr lang="en-CA"/>
          </a:p>
        </p:txBody>
      </p:sp>
    </p:spTree>
    <p:extLst>
      <p:ext uri="{BB962C8B-B14F-4D97-AF65-F5344CB8AC3E}">
        <p14:creationId xmlns:p14="http://schemas.microsoft.com/office/powerpoint/2010/main" val="402412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CA"/>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06C1804C-D6E4-444E-AFB5-2AED4D20AFFF}" type="slidenum">
              <a:rPr lang="en-CA" smtClean="0"/>
              <a:t>‹#›</a:t>
            </a:fld>
            <a:endParaRPr lang="en-CA"/>
          </a:p>
        </p:txBody>
      </p:sp>
    </p:spTree>
    <p:extLst>
      <p:ext uri="{BB962C8B-B14F-4D97-AF65-F5344CB8AC3E}">
        <p14:creationId xmlns:p14="http://schemas.microsoft.com/office/powerpoint/2010/main" val="354444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CA"/>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CA"/>
          </a:p>
        </p:txBody>
      </p:sp>
      <p:sp>
        <p:nvSpPr>
          <p:cNvPr id="4" name="Slide Number Placeholder 3"/>
          <p:cNvSpPr>
            <a:spLocks noGrp="1"/>
          </p:cNvSpPr>
          <p:nvPr>
            <p:ph type="sldNum" sz="quarter" idx="12"/>
          </p:nvPr>
        </p:nvSpPr>
        <p:spPr/>
        <p:txBody>
          <a:bodyPr/>
          <a:lstStyle/>
          <a:p>
            <a:fld id="{06C1804C-D6E4-444E-AFB5-2AED4D20AFFF}" type="slidenum">
              <a:rPr lang="en-CA" smtClean="0"/>
              <a:t>‹#›</a:t>
            </a:fld>
            <a:endParaRPr lang="en-CA"/>
          </a:p>
        </p:txBody>
      </p:sp>
    </p:spTree>
    <p:extLst>
      <p:ext uri="{BB962C8B-B14F-4D97-AF65-F5344CB8AC3E}">
        <p14:creationId xmlns:p14="http://schemas.microsoft.com/office/powerpoint/2010/main" val="388990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CA"/>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06C1804C-D6E4-444E-AFB5-2AED4D20AFFF}" type="slidenum">
              <a:rPr lang="en-CA" smtClean="0"/>
              <a:t>‹#›</a:t>
            </a:fld>
            <a:endParaRPr lang="en-CA"/>
          </a:p>
        </p:txBody>
      </p:sp>
    </p:spTree>
    <p:extLst>
      <p:ext uri="{BB962C8B-B14F-4D97-AF65-F5344CB8AC3E}">
        <p14:creationId xmlns:p14="http://schemas.microsoft.com/office/powerpoint/2010/main" val="54298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CA"/>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06C1804C-D6E4-444E-AFB5-2AED4D20AFFF}" type="slidenum">
              <a:rPr lang="en-CA" smtClean="0"/>
              <a:t>‹#›</a:t>
            </a:fld>
            <a:endParaRPr lang="en-CA"/>
          </a:p>
        </p:txBody>
      </p:sp>
    </p:spTree>
    <p:extLst>
      <p:ext uri="{BB962C8B-B14F-4D97-AF65-F5344CB8AC3E}">
        <p14:creationId xmlns:p14="http://schemas.microsoft.com/office/powerpoint/2010/main" val="251305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15350" y="6276553"/>
            <a:ext cx="393905" cy="365125"/>
          </a:xfrm>
          <a:prstGeom prst="rect">
            <a:avLst/>
          </a:prstGeom>
        </p:spPr>
        <p:txBody>
          <a:bodyPr vert="horz" lIns="91440" tIns="45720" rIns="91440" bIns="45720" rtlCol="0" anchor="ctr"/>
          <a:lstStyle>
            <a:lvl1pPr algn="r">
              <a:defRPr sz="1100">
                <a:solidFill>
                  <a:schemeClr val="tx1">
                    <a:tint val="75000"/>
                  </a:schemeClr>
                </a:solidFill>
                <a:latin typeface="Garamond" panose="02020404030301010803" pitchFamily="18" charset="0"/>
              </a:defRPr>
            </a:lvl1pPr>
          </a:lstStyle>
          <a:p>
            <a:fld id="{06C1804C-D6E4-444E-AFB5-2AED4D20AFFF}" type="slidenum">
              <a:rPr lang="en-CA" smtClean="0"/>
              <a:pPr/>
              <a:t>‹#›</a:t>
            </a:fld>
            <a:endParaRPr lang="en-CA" dirty="0"/>
          </a:p>
        </p:txBody>
      </p:sp>
      <p:sp>
        <p:nvSpPr>
          <p:cNvPr id="12" name="Rectangle 10"/>
          <p:cNvSpPr>
            <a:spLocks noChangeArrowheads="1"/>
          </p:cNvSpPr>
          <p:nvPr userDrawn="1"/>
        </p:nvSpPr>
        <p:spPr bwMode="auto">
          <a:xfrm>
            <a:off x="1607574" y="3810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3" name="Rectangle 11"/>
          <p:cNvSpPr>
            <a:spLocks noChangeArrowheads="1"/>
          </p:cNvSpPr>
          <p:nvPr userDrawn="1"/>
        </p:nvSpPr>
        <p:spPr bwMode="auto">
          <a:xfrm>
            <a:off x="1607574" y="426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66963" algn="l"/>
                <a:tab pos="4375150" algn="l"/>
              </a:tabLst>
              <a:defRPr>
                <a:solidFill>
                  <a:schemeClr val="tx1"/>
                </a:solidFill>
                <a:latin typeface="Arial" panose="020B0604020202020204" pitchFamily="34" charset="0"/>
              </a:defRPr>
            </a:lvl1pPr>
            <a:lvl2pPr eaLnBrk="0" fontAlgn="base" hangingPunct="0">
              <a:spcBef>
                <a:spcPct val="0"/>
              </a:spcBef>
              <a:spcAft>
                <a:spcPct val="0"/>
              </a:spcAft>
              <a:tabLst>
                <a:tab pos="2366963" algn="l"/>
                <a:tab pos="4375150" algn="l"/>
              </a:tabLst>
              <a:defRPr>
                <a:solidFill>
                  <a:schemeClr val="tx1"/>
                </a:solidFill>
                <a:latin typeface="Arial" panose="020B0604020202020204" pitchFamily="34" charset="0"/>
              </a:defRPr>
            </a:lvl2pPr>
            <a:lvl3pPr eaLnBrk="0" fontAlgn="base" hangingPunct="0">
              <a:spcBef>
                <a:spcPct val="0"/>
              </a:spcBef>
              <a:spcAft>
                <a:spcPct val="0"/>
              </a:spcAft>
              <a:tabLst>
                <a:tab pos="2366963" algn="l"/>
                <a:tab pos="4375150" algn="l"/>
              </a:tabLst>
              <a:defRPr>
                <a:solidFill>
                  <a:schemeClr val="tx1"/>
                </a:solidFill>
                <a:latin typeface="Arial" panose="020B0604020202020204" pitchFamily="34" charset="0"/>
              </a:defRPr>
            </a:lvl3pPr>
            <a:lvl4pPr eaLnBrk="0" fontAlgn="base" hangingPunct="0">
              <a:spcBef>
                <a:spcPct val="0"/>
              </a:spcBef>
              <a:spcAft>
                <a:spcPct val="0"/>
              </a:spcAft>
              <a:tabLst>
                <a:tab pos="2366963" algn="l"/>
                <a:tab pos="4375150" algn="l"/>
              </a:tabLst>
              <a:defRPr>
                <a:solidFill>
                  <a:schemeClr val="tx1"/>
                </a:solidFill>
                <a:latin typeface="Arial" panose="020B0604020202020204" pitchFamily="34" charset="0"/>
              </a:defRPr>
            </a:lvl4pPr>
            <a:lvl5pPr eaLnBrk="0" fontAlgn="base" hangingPunct="0">
              <a:spcBef>
                <a:spcPct val="0"/>
              </a:spcBef>
              <a:spcAft>
                <a:spcPct val="0"/>
              </a:spcAft>
              <a:tabLst>
                <a:tab pos="2366963" algn="l"/>
                <a:tab pos="4375150" algn="l"/>
              </a:tabLst>
              <a:defRPr>
                <a:solidFill>
                  <a:schemeClr val="tx1"/>
                </a:solidFill>
                <a:latin typeface="Arial" panose="020B0604020202020204" pitchFamily="34" charset="0"/>
              </a:defRPr>
            </a:lvl5pPr>
            <a:lvl6pPr eaLnBrk="0" fontAlgn="base" hangingPunct="0">
              <a:spcBef>
                <a:spcPct val="0"/>
              </a:spcBef>
              <a:spcAft>
                <a:spcPct val="0"/>
              </a:spcAft>
              <a:tabLst>
                <a:tab pos="2366963" algn="l"/>
                <a:tab pos="4375150" algn="l"/>
              </a:tabLst>
              <a:defRPr>
                <a:solidFill>
                  <a:schemeClr val="tx1"/>
                </a:solidFill>
                <a:latin typeface="Arial" panose="020B0604020202020204" pitchFamily="34" charset="0"/>
              </a:defRPr>
            </a:lvl6pPr>
            <a:lvl7pPr eaLnBrk="0" fontAlgn="base" hangingPunct="0">
              <a:spcBef>
                <a:spcPct val="0"/>
              </a:spcBef>
              <a:spcAft>
                <a:spcPct val="0"/>
              </a:spcAft>
              <a:tabLst>
                <a:tab pos="2366963" algn="l"/>
                <a:tab pos="4375150" algn="l"/>
              </a:tabLst>
              <a:defRPr>
                <a:solidFill>
                  <a:schemeClr val="tx1"/>
                </a:solidFill>
                <a:latin typeface="Arial" panose="020B0604020202020204" pitchFamily="34" charset="0"/>
              </a:defRPr>
            </a:lvl7pPr>
            <a:lvl8pPr eaLnBrk="0" fontAlgn="base" hangingPunct="0">
              <a:spcBef>
                <a:spcPct val="0"/>
              </a:spcBef>
              <a:spcAft>
                <a:spcPct val="0"/>
              </a:spcAft>
              <a:tabLst>
                <a:tab pos="2366963" algn="l"/>
                <a:tab pos="4375150" algn="l"/>
              </a:tabLst>
              <a:defRPr>
                <a:solidFill>
                  <a:schemeClr val="tx1"/>
                </a:solidFill>
                <a:latin typeface="Arial" panose="020B0604020202020204" pitchFamily="34" charset="0"/>
              </a:defRPr>
            </a:lvl8pPr>
            <a:lvl9pPr eaLnBrk="0" fontAlgn="base" hangingPunct="0">
              <a:spcBef>
                <a:spcPct val="0"/>
              </a:spcBef>
              <a:spcAft>
                <a:spcPct val="0"/>
              </a:spcAft>
              <a:tabLst>
                <a:tab pos="2366963" algn="l"/>
                <a:tab pos="4375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366963" algn="l"/>
                <a:tab pos="4375150" algn="l"/>
              </a:tabLst>
            </a:pPr>
            <a:r>
              <a:rPr kumimoji="0" lang="en-GB" altLang="en-US" sz="1000" b="0" i="0" u="none" strike="noStrike" cap="none" normalizeH="0" baseline="0">
                <a:ln>
                  <a:noFill/>
                </a:ln>
                <a:solidFill>
                  <a:schemeClr val="tx1"/>
                </a:solidFill>
                <a:effectLst/>
                <a:latin typeface="Garamond" panose="02020404030301010803" pitchFamily="18" charset="0"/>
                <a:ea typeface="Gill Sans MT" panose="020B0502020104020203" pitchFamily="34" charset="0"/>
                <a:cs typeface="Gill Sans MT" panose="020B0502020104020203" pitchFamily="34" charset="0"/>
              </a:rPr>
              <a:t>		</a:t>
            </a:r>
            <a:endParaRPr kumimoji="0" lang="en-CA" altLang="en-US" sz="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366963" algn="l"/>
                <a:tab pos="4375150" algn="l"/>
              </a:tabLst>
            </a:pP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2"/>
          <p:cNvSpPr>
            <a:spLocks noChangeArrowheads="1"/>
          </p:cNvSpPr>
          <p:nvPr userDrawn="1"/>
        </p:nvSpPr>
        <p:spPr bwMode="auto">
          <a:xfrm>
            <a:off x="1607574" y="426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1012894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hyperlink" Target="https://anr.fr/fileadmin/aap/2021/ORA_7_SIM_Guidance_for_applicantsV2.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anr.fr/fileadmin/aap/2021/ORA_7_Proposal_template.docx"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anr.fr/fileadmin/aap/2021/ORA_7_SIM_Guidance_for_applicantsV2.pdf" TargetMode="External"/><Relationship Id="rId5" Type="http://schemas.openxmlformats.org/officeDocument/2006/relationships/hyperlink" Target="https://anr.fr/fileadmin/aap/2021/ORA_7_Call_specificationV2.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hyperlink" Target="mailto:ORA7.si@agencerecherche.f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anr.fr/ORA7" TargetMode="External"/><Relationship Id="rId5" Type="http://schemas.openxmlformats.org/officeDocument/2006/relationships/hyperlink" Target="mailto:partnerships@sshrc-crsh.gc.ca"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anr.fr/fr/detail/call/7eme-edition-de-lappel-open-research-area-ora-pour-les-sciences-sociales/?tx_anrprojects_request%5Baction%5D=show&amp;cHash=09d0d476a748435858e2abfc03989897" TargetMode="External"/><Relationship Id="rId5" Type="http://schemas.openxmlformats.org/officeDocument/2006/relationships/hyperlink" Target="https://anr.fr/RF"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hyperlink" Target="https://esrc.ukri.org/funding/guidance-for-applicants/research-funding-guide/"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www.sshrc-crsh.gc.ca/funding-financement/programs-programmes/ora/7/index-fra.aspx" TargetMode="External"/><Relationship Id="rId3" Type="http://schemas.openxmlformats.org/officeDocument/2006/relationships/slideLayout" Target="../slideLayouts/slideLayout2.xml"/><Relationship Id="rId7" Type="http://schemas.openxmlformats.org/officeDocument/2006/relationships/hyperlink" Target="http://www.sshrc-crsh.gc.ca/funding-financement/apply-demande/background-renseignements/selecting_agency-choisir_organisme_subventionnaire-eng.aspx"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nserc-crsng.gc.ca/InterAgency-Interorganismes/TAFA-AFTO/guide-guide_eng.asp" TargetMode="External"/><Relationship Id="rId5" Type="http://schemas.openxmlformats.org/officeDocument/2006/relationships/hyperlink" Target="https://www.sshrc-crsh.gc.ca/funding-financement/programs-programmes/ora/7/index-eng.aspx" TargetMode="External"/><Relationship Id="rId10" Type="http://schemas.openxmlformats.org/officeDocument/2006/relationships/image" Target="../media/image6.png"/><Relationship Id="rId4" Type="http://schemas.openxmlformats.org/officeDocument/2006/relationships/notesSlide" Target="../notesSlides/notesSlide23.xml"/><Relationship Id="rId9"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mailto:ORA7@esrc.ukri.org" TargetMode="External"/><Relationship Id="rId3" Type="http://schemas.openxmlformats.org/officeDocument/2006/relationships/slideLayout" Target="../slideLayouts/slideLayout2.xml"/><Relationship Id="rId7" Type="http://schemas.openxmlformats.org/officeDocument/2006/relationships/hyperlink" Target="mailto:ORA7@agencerecherche.fr" TargetMode="External"/><Relationship Id="rId12"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ORA7.si@agencerecherche.fr" TargetMode="External"/><Relationship Id="rId11" Type="http://schemas.openxmlformats.org/officeDocument/2006/relationships/hyperlink" Target="mailto:bottom-up@jsps.go.jp" TargetMode="External"/><Relationship Id="rId5" Type="http://schemas.openxmlformats.org/officeDocument/2006/relationships/hyperlink" Target="mailto:partnerships@sshrc-crsh.gc.ca" TargetMode="External"/><Relationship Id="rId10" Type="http://schemas.openxmlformats.org/officeDocument/2006/relationships/hyperlink" Target="mailto:christiane.joerk@dfg.de" TargetMode="External"/><Relationship Id="rId4" Type="http://schemas.openxmlformats.org/officeDocument/2006/relationships/notesSlide" Target="../notesSlides/notesSlide25.xml"/><Relationship Id="rId9" Type="http://schemas.openxmlformats.org/officeDocument/2006/relationships/hyperlink" Target="mailto:sigrid.classen@dfg.de"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anr.fr/ORA7" TargetMode="External"/><Relationship Id="rId5" Type="http://schemas.openxmlformats.org/officeDocument/2006/relationships/hyperlink" Target="mailto:partnerships@sshrc-crsh.gc.ca"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aap.agencerecherche.fr/_layouts/15/SIM/Pages/SIMNouveauProjet.aspx?idAAP=1724" TargetMode="External"/><Relationship Id="rId3" Type="http://schemas.openxmlformats.org/officeDocument/2006/relationships/slideLayout" Target="../slideLayouts/slideLayout2.xml"/><Relationship Id="rId7" Type="http://schemas.openxmlformats.org/officeDocument/2006/relationships/hyperlink" Target="https://www.sshrc-crsh.gc.ca/funding-financement/programs-programmes/ora/index-eng.aspx"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nr.fr/fileadmin/aap/2021/ORA_Modalites_Participation_FR.pdf" TargetMode="External"/><Relationship Id="rId5" Type="http://schemas.openxmlformats.org/officeDocument/2006/relationships/hyperlink" Target="https://anr.fr/ORA7" TargetMode="External"/><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9756" y="1830617"/>
            <a:ext cx="7772400" cy="2387600"/>
          </a:xfrm>
        </p:spPr>
        <p:txBody>
          <a:bodyPr>
            <a:noAutofit/>
          </a:bodyPr>
          <a:lstStyle/>
          <a:p>
            <a:r>
              <a:rPr lang="en-GB" sz="4400" b="1" dirty="0">
                <a:solidFill>
                  <a:srgbClr val="C00000"/>
                </a:solidFill>
              </a:rPr>
              <a:t>Open Research Area for the Social Sciences</a:t>
            </a:r>
            <a:br>
              <a:rPr lang="en-CA" sz="4400" dirty="0"/>
            </a:br>
            <a:r>
              <a:rPr lang="en-GB" sz="3200" dirty="0"/>
              <a:t>Seventh Call for Proposals 2021/2022</a:t>
            </a:r>
            <a:endParaRPr lang="en-CA" sz="4400" dirty="0"/>
          </a:p>
        </p:txBody>
      </p:sp>
      <p:sp>
        <p:nvSpPr>
          <p:cNvPr id="3" name="Subtitle 2"/>
          <p:cNvSpPr>
            <a:spLocks noGrp="1"/>
          </p:cNvSpPr>
          <p:nvPr>
            <p:ph type="subTitle" idx="1"/>
          </p:nvPr>
        </p:nvSpPr>
        <p:spPr>
          <a:xfrm>
            <a:off x="1145241" y="4443901"/>
            <a:ext cx="6858000" cy="1655762"/>
          </a:xfrm>
        </p:spPr>
        <p:txBody>
          <a:bodyPr/>
          <a:lstStyle/>
          <a:p>
            <a:endParaRPr lang="en-CA" dirty="0"/>
          </a:p>
          <a:p>
            <a:r>
              <a:rPr lang="en-CA" sz="2800" b="1" dirty="0">
                <a:solidFill>
                  <a:srgbClr val="0033CC"/>
                </a:solidFill>
              </a:rPr>
              <a:t>Webinar for potential applicants</a:t>
            </a:r>
          </a:p>
          <a:p>
            <a:r>
              <a:rPr lang="en-CA" dirty="0"/>
              <a:t>Wednesday, September 22</a:t>
            </a:r>
            <a:r>
              <a:rPr lang="en-CA" baseline="30000" dirty="0"/>
              <a:t>nd</a:t>
            </a:r>
            <a:r>
              <a:rPr lang="en-CA" dirty="0"/>
              <a:t> 2021</a:t>
            </a:r>
          </a:p>
          <a:p>
            <a:endParaRPr lang="en-CA" dirty="0"/>
          </a:p>
        </p:txBody>
      </p:sp>
      <p:grpSp>
        <p:nvGrpSpPr>
          <p:cNvPr id="9" name="Group 8"/>
          <p:cNvGrpSpPr/>
          <p:nvPr/>
        </p:nvGrpSpPr>
        <p:grpSpPr>
          <a:xfrm>
            <a:off x="1593482" y="803487"/>
            <a:ext cx="5961517" cy="1027130"/>
            <a:chOff x="1614440" y="374384"/>
            <a:chExt cx="5961517" cy="1027130"/>
          </a:xfrm>
        </p:grpSpPr>
        <p:pic>
          <p:nvPicPr>
            <p:cNvPr id="5" name="Picture 4">
              <a:extLst>
                <a:ext uri="{FF2B5EF4-FFF2-40B4-BE49-F238E27FC236}">
                  <a16:creationId xmlns:a16="http://schemas.microsoft.com/office/drawing/2014/main" id="{257F5DED-8808-ED4A-B8C7-5C2B89EE02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3743" y="511058"/>
              <a:ext cx="1582214" cy="398815"/>
            </a:xfrm>
            <a:prstGeom prst="rect">
              <a:avLst/>
            </a:prstGeom>
          </p:spPr>
        </p:pic>
        <p:pic>
          <p:nvPicPr>
            <p:cNvPr id="6" name="Picture 5" descr="C:\Users\Marzena_Bien\Desktop\SSHRC-CRSH_FIP.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1115" y="1190708"/>
              <a:ext cx="4389679" cy="210806"/>
            </a:xfrm>
            <a:prstGeom prst="rect">
              <a:avLst/>
            </a:prstGeom>
            <a:noFill/>
            <a:ln>
              <a:no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14440" y="374384"/>
              <a:ext cx="1492570" cy="672161"/>
            </a:xfrm>
            <a:prstGeom prst="rect">
              <a:avLst/>
            </a:prstGeom>
            <a:noFill/>
            <a:ln>
              <a:noFill/>
            </a:ln>
          </p:spPr>
        </p:pic>
        <p:pic>
          <p:nvPicPr>
            <p:cNvPr id="1026" name="img411247" descr="3a969a70-5981-4ad4-aa0a-e5cd1c5e8b7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8168" y="415248"/>
              <a:ext cx="26955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Audio 16">
            <a:hlinkClick r:id="" action="ppaction://media"/>
            <a:extLst>
              <a:ext uri="{FF2B5EF4-FFF2-40B4-BE49-F238E27FC236}">
                <a16:creationId xmlns:a16="http://schemas.microsoft.com/office/drawing/2014/main" id="{E9158FD1-B488-4C88-B5CF-523A9F5F78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1959456"/>
      </p:ext>
    </p:extLst>
  </p:cSld>
  <p:clrMapOvr>
    <a:masterClrMapping/>
  </p:clrMapOvr>
  <mc:AlternateContent xmlns:mc="http://schemas.openxmlformats.org/markup-compatibility/2006" xmlns:p14="http://schemas.microsoft.com/office/powerpoint/2010/main">
    <mc:Choice Requires="p14">
      <p:transition spd="slow" p14:dur="2000" advTm="32464"/>
    </mc:Choice>
    <mc:Fallback xmlns="">
      <p:transition spd="slow" advTm="3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8098100" cy="672366"/>
          </a:xfrm>
        </p:spPr>
        <p:txBody>
          <a:bodyPr>
            <a:noAutofit/>
          </a:bodyPr>
          <a:lstStyle/>
          <a:p>
            <a:r>
              <a:rPr lang="en-CA" sz="3000" b="1" dirty="0"/>
              <a:t>Call mechanisms: Japanese cooperation partners</a:t>
            </a:r>
          </a:p>
        </p:txBody>
      </p:sp>
      <p:sp>
        <p:nvSpPr>
          <p:cNvPr id="3" name="Content Placeholder 2"/>
          <p:cNvSpPr>
            <a:spLocks noGrp="1"/>
          </p:cNvSpPr>
          <p:nvPr>
            <p:ph idx="1"/>
          </p:nvPr>
        </p:nvSpPr>
        <p:spPr/>
        <p:txBody>
          <a:bodyPr>
            <a:normAutofit/>
          </a:bodyPr>
          <a:lstStyle/>
          <a:p>
            <a:pPr>
              <a:buClr>
                <a:srgbClr val="C00000"/>
              </a:buClr>
              <a:buFont typeface="Wingdings" panose="05000000000000000000" pitchFamily="2" charset="2"/>
              <a:buChar char="§"/>
            </a:pPr>
            <a:r>
              <a:rPr lang="en-GB" sz="2000" dirty="0"/>
              <a:t>Additional opportunity to associate ORA projects with partners in Japan.</a:t>
            </a:r>
          </a:p>
          <a:p>
            <a:pPr>
              <a:buClr>
                <a:srgbClr val="C00000"/>
              </a:buClr>
              <a:buFont typeface="Wingdings" panose="05000000000000000000" pitchFamily="2" charset="2"/>
              <a:buChar char="§"/>
            </a:pPr>
            <a:r>
              <a:rPr lang="en-GB" sz="2000" dirty="0"/>
              <a:t>The Japanese proposal will be evaluated and decided upon separately by JSPS.</a:t>
            </a:r>
          </a:p>
          <a:p>
            <a:pPr>
              <a:buClr>
                <a:srgbClr val="C00000"/>
              </a:buClr>
              <a:buFont typeface="Wingdings" panose="05000000000000000000" pitchFamily="2" charset="2"/>
              <a:buChar char="§"/>
            </a:pPr>
            <a:r>
              <a:rPr lang="en-GB" sz="2000" dirty="0"/>
              <a:t>JSPS call will open between 11 August and 17 November. Closing time is 5.00 pm (JST) on 17 November.</a:t>
            </a:r>
            <a:endParaRPr lang="en-GB" sz="2000" dirty="0">
              <a:solidFill>
                <a:srgbClr val="FFFF00"/>
              </a:solidFill>
            </a:endParaRPr>
          </a:p>
          <a:p>
            <a:pPr>
              <a:buClr>
                <a:srgbClr val="C00000"/>
              </a:buClr>
              <a:buFont typeface="Wingdings" panose="05000000000000000000" pitchFamily="2" charset="2"/>
              <a:buChar char="§"/>
            </a:pPr>
            <a:r>
              <a:rPr lang="en-GB" sz="2000" dirty="0"/>
              <a:t>The ORA proposal will be evaluated as a standalone proposal by the ORA partners and funding decisions will be made independently.</a:t>
            </a:r>
          </a:p>
          <a:p>
            <a:pPr>
              <a:buClr>
                <a:srgbClr val="C00000"/>
              </a:buClr>
              <a:buFont typeface="Wingdings" panose="05000000000000000000" pitchFamily="2" charset="2"/>
              <a:buChar char="§"/>
            </a:pPr>
            <a:r>
              <a:rPr lang="en-GB" sz="2000" dirty="0"/>
              <a:t>Complete </a:t>
            </a:r>
            <a:r>
              <a:rPr lang="en-GB" sz="2000" dirty="0">
                <a:solidFill>
                  <a:srgbClr val="C00000"/>
                </a:solidFill>
              </a:rPr>
              <a:t>Summary of Japanese Project </a:t>
            </a:r>
            <a:r>
              <a:rPr lang="en-GB" sz="2000" dirty="0"/>
              <a:t>section in the ORA 7 Proposal Template.</a:t>
            </a:r>
            <a:endParaRPr lang="en-CA" sz="2000" dirty="0"/>
          </a:p>
        </p:txBody>
      </p:sp>
      <p:sp>
        <p:nvSpPr>
          <p:cNvPr id="4" name="Slide Number Placeholder 3"/>
          <p:cNvSpPr>
            <a:spLocks noGrp="1"/>
          </p:cNvSpPr>
          <p:nvPr>
            <p:ph type="sldNum" sz="quarter" idx="12"/>
          </p:nvPr>
        </p:nvSpPr>
        <p:spPr/>
        <p:txBody>
          <a:bodyPr/>
          <a:lstStyle/>
          <a:p>
            <a:fld id="{06C1804C-D6E4-444E-AFB5-2AED4D20AFFF}" type="slidenum">
              <a:rPr lang="en-CA" smtClean="0"/>
              <a:t>10</a:t>
            </a:fld>
            <a:endParaRPr lang="en-CA" dirty="0"/>
          </a:p>
        </p:txBody>
      </p:sp>
      <p:pic>
        <p:nvPicPr>
          <p:cNvPr id="6" name="Audio 5">
            <a:hlinkClick r:id="" action="ppaction://media"/>
            <a:extLst>
              <a:ext uri="{FF2B5EF4-FFF2-40B4-BE49-F238E27FC236}">
                <a16:creationId xmlns:a16="http://schemas.microsoft.com/office/drawing/2014/main" id="{6F844E96-C85E-4E55-8E85-C72B3276BD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2640302"/>
      </p:ext>
    </p:extLst>
  </p:cSld>
  <p:clrMapOvr>
    <a:masterClrMapping/>
  </p:clrMapOvr>
  <mc:AlternateContent xmlns:mc="http://schemas.openxmlformats.org/markup-compatibility/2006" xmlns:p14="http://schemas.microsoft.com/office/powerpoint/2010/main">
    <mc:Choice Requires="p14">
      <p:transition spd="slow" p14:dur="2000" advTm="46117"/>
    </mc:Choice>
    <mc:Fallback xmlns="">
      <p:transition spd="slow" advTm="46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How to apply</a:t>
            </a:r>
          </a:p>
        </p:txBody>
      </p:sp>
      <p:sp>
        <p:nvSpPr>
          <p:cNvPr id="3" name="Content Placeholder 2"/>
          <p:cNvSpPr>
            <a:spLocks noGrp="1"/>
          </p:cNvSpPr>
          <p:nvPr>
            <p:ph idx="1"/>
          </p:nvPr>
        </p:nvSpPr>
        <p:spPr/>
        <p:txBody>
          <a:bodyPr>
            <a:normAutofit/>
          </a:bodyPr>
          <a:lstStyle/>
          <a:p>
            <a:pPr>
              <a:buClr>
                <a:srgbClr val="C00000"/>
              </a:buClr>
              <a:buFont typeface="Wingdings" panose="05000000000000000000" pitchFamily="2" charset="2"/>
              <a:buChar char="§"/>
            </a:pPr>
            <a:r>
              <a:rPr lang="en-GB" sz="2000" dirty="0"/>
              <a:t>Proposals must be submitted via the ANR Electronic Submission System SIM </a:t>
            </a:r>
            <a:r>
              <a:rPr lang="en-GB" sz="2000" b="1" dirty="0">
                <a:solidFill>
                  <a:srgbClr val="0033CC"/>
                </a:solidFill>
              </a:rPr>
              <a:t>by 16:00 (CET time) on Wednesday, November 17</a:t>
            </a:r>
            <a:r>
              <a:rPr lang="en-GB" sz="2000" b="1" baseline="30000" dirty="0">
                <a:solidFill>
                  <a:srgbClr val="0033CC"/>
                </a:solidFill>
              </a:rPr>
              <a:t>th</a:t>
            </a:r>
            <a:r>
              <a:rPr lang="en-GB" sz="2000" b="1" dirty="0">
                <a:solidFill>
                  <a:srgbClr val="0033CC"/>
                </a:solidFill>
              </a:rPr>
              <a:t> 2021</a:t>
            </a:r>
            <a:r>
              <a:rPr lang="en-GB" sz="2000" dirty="0"/>
              <a:t>.</a:t>
            </a:r>
            <a:endParaRPr lang="en-GB" sz="2000" b="1" dirty="0">
              <a:solidFill>
                <a:srgbClr val="0033CC"/>
              </a:solidFill>
            </a:endParaRPr>
          </a:p>
          <a:p>
            <a:pPr>
              <a:buClr>
                <a:srgbClr val="C00000"/>
              </a:buClr>
              <a:buFont typeface="Wingdings" panose="05000000000000000000" pitchFamily="2" charset="2"/>
              <a:buChar char="§"/>
            </a:pPr>
            <a:r>
              <a:rPr lang="en-GB" sz="2000" dirty="0"/>
              <a:t>The Main applicant must</a:t>
            </a:r>
            <a:r>
              <a:rPr lang="en-GB" sz="2000" dirty="0">
                <a:solidFill>
                  <a:srgbClr val="FF0000"/>
                </a:solidFill>
              </a:rPr>
              <a:t> </a:t>
            </a:r>
            <a:r>
              <a:rPr lang="en-GB" sz="2000" dirty="0"/>
              <a:t>be registered in SIM in order to submit a proposal.</a:t>
            </a:r>
          </a:p>
          <a:p>
            <a:pPr>
              <a:buClr>
                <a:srgbClr val="C00000"/>
              </a:buClr>
              <a:buFont typeface="Wingdings" panose="05000000000000000000" pitchFamily="2" charset="2"/>
              <a:buChar char="§"/>
            </a:pPr>
            <a:r>
              <a:rPr lang="en-CA" sz="2000" dirty="0"/>
              <a:t>For detailed guidance on how to submit proposals, please refer to the </a:t>
            </a:r>
            <a:r>
              <a:rPr lang="en-CA" sz="2000" dirty="0">
                <a:hlinkClick r:id="rId5"/>
              </a:rPr>
              <a:t>ORA 7 SIM Guidance for applicants</a:t>
            </a:r>
            <a:r>
              <a:rPr lang="en-CA" sz="2000" dirty="0"/>
              <a:t> document.</a:t>
            </a:r>
            <a:endParaRPr lang="en-GB" sz="2000" dirty="0"/>
          </a:p>
          <a:p>
            <a:pPr>
              <a:buClr>
                <a:srgbClr val="C00000"/>
              </a:buClr>
              <a:buFont typeface="Wingdings" panose="05000000000000000000" pitchFamily="2" charset="2"/>
              <a:buChar char="§"/>
            </a:pPr>
            <a:r>
              <a:rPr lang="en-GB" sz="2000" dirty="0"/>
              <a:t>Allow sufficient time for registration and submission to avoid disappointment.</a:t>
            </a:r>
          </a:p>
          <a:p>
            <a:pPr>
              <a:buClr>
                <a:srgbClr val="C00000"/>
              </a:buClr>
              <a:buFont typeface="Wingdings" panose="05000000000000000000" pitchFamily="2" charset="2"/>
              <a:buChar char="§"/>
            </a:pPr>
            <a:r>
              <a:rPr lang="en-GB" sz="2000" dirty="0"/>
              <a:t>Proposals submitted after the deadline will not be accepted.</a:t>
            </a:r>
            <a:endParaRPr lang="en-CA" sz="2000" dirty="0"/>
          </a:p>
        </p:txBody>
      </p:sp>
      <p:sp>
        <p:nvSpPr>
          <p:cNvPr id="4" name="Slide Number Placeholder 3"/>
          <p:cNvSpPr>
            <a:spLocks noGrp="1"/>
          </p:cNvSpPr>
          <p:nvPr>
            <p:ph type="sldNum" sz="quarter" idx="12"/>
          </p:nvPr>
        </p:nvSpPr>
        <p:spPr/>
        <p:txBody>
          <a:bodyPr/>
          <a:lstStyle/>
          <a:p>
            <a:fld id="{06C1804C-D6E4-444E-AFB5-2AED4D20AFFF}" type="slidenum">
              <a:rPr lang="en-CA" smtClean="0"/>
              <a:t>11</a:t>
            </a:fld>
            <a:endParaRPr lang="en-CA" dirty="0"/>
          </a:p>
        </p:txBody>
      </p:sp>
      <p:pic>
        <p:nvPicPr>
          <p:cNvPr id="15" name="Audio 14">
            <a:hlinkClick r:id="" action="ppaction://media"/>
            <a:extLst>
              <a:ext uri="{FF2B5EF4-FFF2-40B4-BE49-F238E27FC236}">
                <a16:creationId xmlns:a16="http://schemas.microsoft.com/office/drawing/2014/main" id="{430AE86F-B70B-4BFC-8D08-8019A18EFA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1421434"/>
      </p:ext>
    </p:extLst>
  </p:cSld>
  <p:clrMapOvr>
    <a:masterClrMapping/>
  </p:clrMapOvr>
  <mc:AlternateContent xmlns:mc="http://schemas.openxmlformats.org/markup-compatibility/2006" xmlns:p14="http://schemas.microsoft.com/office/powerpoint/2010/main">
    <mc:Choice Requires="p14">
      <p:transition spd="slow" p14:dur="2000" advTm="50791"/>
    </mc:Choice>
    <mc:Fallback xmlns="">
      <p:transition spd="slow" advTm="5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How to apply (cont.)</a:t>
            </a:r>
          </a:p>
        </p:txBody>
      </p:sp>
      <p:sp>
        <p:nvSpPr>
          <p:cNvPr id="3" name="Content Placeholder 2"/>
          <p:cNvSpPr>
            <a:spLocks noGrp="1"/>
          </p:cNvSpPr>
          <p:nvPr>
            <p:ph idx="1"/>
          </p:nvPr>
        </p:nvSpPr>
        <p:spPr/>
        <p:txBody>
          <a:bodyPr>
            <a:normAutofit/>
          </a:bodyPr>
          <a:lstStyle/>
          <a:p>
            <a:pPr>
              <a:buClr>
                <a:srgbClr val="C00000"/>
              </a:buClr>
              <a:buFont typeface="Wingdings" panose="05000000000000000000" pitchFamily="2" charset="2"/>
              <a:buChar char="Ø"/>
            </a:pPr>
            <a:r>
              <a:rPr lang="en-GB" sz="2000" b="1" dirty="0">
                <a:solidFill>
                  <a:srgbClr val="C00000"/>
                </a:solidFill>
              </a:rPr>
              <a:t>SIM proposal:</a:t>
            </a:r>
          </a:p>
          <a:p>
            <a:pPr lvl="1">
              <a:buClr>
                <a:srgbClr val="C00000"/>
              </a:buClr>
              <a:buFont typeface="Wingdings" panose="05000000000000000000" pitchFamily="2" charset="2"/>
              <a:buChar char="§"/>
            </a:pPr>
            <a:r>
              <a:rPr lang="en-CA" sz="2000" dirty="0"/>
              <a:t>The Main applicant creates the proposal in the submission system and adds the other Applicants.</a:t>
            </a:r>
            <a:endParaRPr lang="en-GB" sz="2000" dirty="0"/>
          </a:p>
          <a:p>
            <a:pPr lvl="1">
              <a:buClr>
                <a:srgbClr val="C00000"/>
              </a:buClr>
              <a:buFont typeface="Wingdings" panose="05000000000000000000" pitchFamily="2" charset="2"/>
              <a:buChar char="§"/>
            </a:pPr>
            <a:r>
              <a:rPr lang="en-CA" sz="2000" dirty="0"/>
              <a:t>Only the Applicants (including the Main applicant) are entered into the SIM application form. The Co-applicants, Team members and Cooperation partners are only entered in the ORA 7 Proposal Template. </a:t>
            </a:r>
          </a:p>
          <a:p>
            <a:pPr lvl="1">
              <a:buClr>
                <a:srgbClr val="C00000"/>
              </a:buClr>
              <a:buFont typeface="Wingdings" panose="05000000000000000000" pitchFamily="2" charset="2"/>
              <a:buChar char="§"/>
            </a:pPr>
            <a:r>
              <a:rPr lang="en-US" sz="2000" dirty="0"/>
              <a:t>In SIM, the </a:t>
            </a:r>
            <a:r>
              <a:rPr lang="en-CA" sz="2000" dirty="0"/>
              <a:t>Project Coordinator is the Main applicant and the Project Partners are the Applicants. </a:t>
            </a:r>
          </a:p>
          <a:p>
            <a:pPr lvl="1"/>
            <a:endParaRPr lang="en-GB" sz="2000" b="1" dirty="0"/>
          </a:p>
          <a:p>
            <a:pPr marL="0" indent="0">
              <a:buNone/>
            </a:pPr>
            <a:r>
              <a:rPr lang="en-GB" sz="2000" dirty="0"/>
              <a:t>Applicants must</a:t>
            </a:r>
            <a:r>
              <a:rPr lang="en-GB" sz="2000" b="1" dirty="0"/>
              <a:t> </a:t>
            </a:r>
            <a:r>
              <a:rPr lang="en-GB" sz="2000" dirty="0"/>
              <a:t>adhere to the requested page limits for templates and attachments, as set out in the </a:t>
            </a:r>
            <a:r>
              <a:rPr lang="en-GB" sz="2000" dirty="0">
                <a:hlinkClick r:id="rId5"/>
              </a:rPr>
              <a:t>Call specifications</a:t>
            </a:r>
            <a:r>
              <a:rPr lang="en-GB" sz="2000" dirty="0"/>
              <a:t>, </a:t>
            </a:r>
            <a:r>
              <a:rPr lang="en-GB" sz="2000" dirty="0">
                <a:hlinkClick r:id="rId6"/>
              </a:rPr>
              <a:t>SIM Guidance for applicants</a:t>
            </a:r>
            <a:r>
              <a:rPr lang="en-GB" sz="2000" dirty="0"/>
              <a:t> and </a:t>
            </a:r>
            <a:r>
              <a:rPr lang="en-GB" sz="2000" dirty="0">
                <a:hlinkClick r:id="rId7"/>
              </a:rPr>
              <a:t>Proposal template</a:t>
            </a:r>
            <a:r>
              <a:rPr lang="en-GB" sz="2000" dirty="0"/>
              <a:t> (otherwise they will be disqualified and rejected by the call Secretariat).</a:t>
            </a:r>
          </a:p>
          <a:p>
            <a:endParaRPr lang="en-CA" dirty="0"/>
          </a:p>
        </p:txBody>
      </p:sp>
      <p:sp>
        <p:nvSpPr>
          <p:cNvPr id="4" name="Slide Number Placeholder 3"/>
          <p:cNvSpPr>
            <a:spLocks noGrp="1"/>
          </p:cNvSpPr>
          <p:nvPr>
            <p:ph type="sldNum" sz="quarter" idx="12"/>
          </p:nvPr>
        </p:nvSpPr>
        <p:spPr/>
        <p:txBody>
          <a:bodyPr/>
          <a:lstStyle/>
          <a:p>
            <a:fld id="{06C1804C-D6E4-444E-AFB5-2AED4D20AFFF}" type="slidenum">
              <a:rPr lang="en-CA" smtClean="0"/>
              <a:t>12</a:t>
            </a:fld>
            <a:endParaRPr lang="en-CA" dirty="0"/>
          </a:p>
        </p:txBody>
      </p:sp>
      <p:pic>
        <p:nvPicPr>
          <p:cNvPr id="19" name="Audio 18">
            <a:hlinkClick r:id="" action="ppaction://media"/>
            <a:extLst>
              <a:ext uri="{FF2B5EF4-FFF2-40B4-BE49-F238E27FC236}">
                <a16:creationId xmlns:a16="http://schemas.microsoft.com/office/drawing/2014/main" id="{9FE313E8-5833-4206-B1C7-F906B0732C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5935244"/>
      </p:ext>
    </p:extLst>
  </p:cSld>
  <p:clrMapOvr>
    <a:masterClrMapping/>
  </p:clrMapOvr>
  <mc:AlternateContent xmlns:mc="http://schemas.openxmlformats.org/markup-compatibility/2006" xmlns:p14="http://schemas.microsoft.com/office/powerpoint/2010/main">
    <mc:Choice Requires="p14">
      <p:transition spd="slow" p14:dur="2000" advTm="85250"/>
    </mc:Choice>
    <mc:Fallback xmlns="">
      <p:transition spd="slow" advTm="85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How to apply (cont.)</a:t>
            </a:r>
          </a:p>
        </p:txBody>
      </p:sp>
      <p:sp>
        <p:nvSpPr>
          <p:cNvPr id="3" name="Content Placeholder 2"/>
          <p:cNvSpPr>
            <a:spLocks noGrp="1"/>
          </p:cNvSpPr>
          <p:nvPr>
            <p:ph idx="1"/>
          </p:nvPr>
        </p:nvSpPr>
        <p:spPr/>
        <p:txBody>
          <a:bodyPr>
            <a:noAutofit/>
          </a:bodyPr>
          <a:lstStyle/>
          <a:p>
            <a:pPr>
              <a:buFont typeface="Wingdings" panose="05000000000000000000" pitchFamily="2" charset="2"/>
              <a:buChar char="Ø"/>
            </a:pPr>
            <a:r>
              <a:rPr lang="en-GB" sz="2000" b="1" dirty="0">
                <a:solidFill>
                  <a:srgbClr val="C00000"/>
                </a:solidFill>
              </a:rPr>
              <a:t>The ORA 7 application includes: </a:t>
            </a:r>
          </a:p>
          <a:p>
            <a:pPr lvl="1">
              <a:buClr>
                <a:srgbClr val="C00000"/>
              </a:buClr>
              <a:buFont typeface="Wingdings" panose="05000000000000000000" pitchFamily="2" charset="2"/>
              <a:buChar char="§"/>
            </a:pPr>
            <a:r>
              <a:rPr lang="en-US" sz="2000" dirty="0"/>
              <a:t>Project identification information</a:t>
            </a:r>
            <a:endParaRPr lang="en-CA" sz="2000" dirty="0">
              <a:solidFill>
                <a:schemeClr val="dk1"/>
              </a:solidFill>
            </a:endParaRPr>
          </a:p>
          <a:p>
            <a:pPr lvl="1">
              <a:buClr>
                <a:srgbClr val="C00000"/>
              </a:buClr>
              <a:buFont typeface="Wingdings" panose="05000000000000000000" pitchFamily="2" charset="2"/>
              <a:buChar char="§"/>
            </a:pPr>
            <a:r>
              <a:rPr lang="en-GB" sz="2000" dirty="0"/>
              <a:t>Identification of the Project Coordinator (that is, Main applicant)</a:t>
            </a:r>
          </a:p>
          <a:p>
            <a:pPr lvl="1">
              <a:buClr>
                <a:srgbClr val="C00000"/>
              </a:buClr>
              <a:buFont typeface="Wingdings" panose="05000000000000000000" pitchFamily="2" charset="2"/>
              <a:buChar char="§"/>
            </a:pPr>
            <a:r>
              <a:rPr lang="en-GB" sz="2000" dirty="0"/>
              <a:t>Partnership and tasks (Project Partners, that is, Applicants are added here)</a:t>
            </a:r>
          </a:p>
          <a:p>
            <a:pPr lvl="1">
              <a:buClr>
                <a:srgbClr val="C00000"/>
              </a:buClr>
              <a:buFont typeface="Wingdings" panose="05000000000000000000" pitchFamily="2" charset="2"/>
              <a:buChar char="§"/>
            </a:pPr>
            <a:r>
              <a:rPr lang="en-GB" sz="2000" dirty="0"/>
              <a:t>Partners/Organisations files: </a:t>
            </a:r>
          </a:p>
          <a:p>
            <a:pPr lvl="2">
              <a:buClr>
                <a:srgbClr val="C00000"/>
              </a:buClr>
              <a:buFont typeface="Courier New" panose="02070309020205020404" pitchFamily="49" charset="0"/>
              <a:buChar char="o"/>
            </a:pPr>
            <a:r>
              <a:rPr lang="en-GB" sz="1800" dirty="0"/>
              <a:t>Administrative data for all Applicants </a:t>
            </a:r>
          </a:p>
          <a:p>
            <a:pPr lvl="2">
              <a:buClr>
                <a:srgbClr val="C00000"/>
              </a:buClr>
              <a:buFont typeface="Courier New" panose="02070309020205020404" pitchFamily="49" charset="0"/>
              <a:buChar char="o"/>
            </a:pPr>
            <a:r>
              <a:rPr lang="en-GB" sz="1800" dirty="0"/>
              <a:t>Financial data: </a:t>
            </a:r>
          </a:p>
          <a:p>
            <a:pPr lvl="3">
              <a:buClr>
                <a:srgbClr val="C00000"/>
              </a:buClr>
            </a:pPr>
            <a:r>
              <a:rPr lang="en-CA" sz="1600" b="1" dirty="0">
                <a:solidFill>
                  <a:srgbClr val="0033CC"/>
                </a:solidFill>
              </a:rPr>
              <a:t>Applicants requesting funding from ANR need to fill out the full financial form online.</a:t>
            </a:r>
          </a:p>
          <a:p>
            <a:pPr lvl="3">
              <a:buClr>
                <a:srgbClr val="C00000"/>
              </a:buClr>
            </a:pPr>
            <a:r>
              <a:rPr lang="en-CA" sz="1600" dirty="0"/>
              <a:t>For Applicants requesting funding from DFG, ESRC or SSHRC, only the simplified entry is required. As budget information for DFG, ESRC and SSHRC is collected in the ORA 7 Proposal template and the national financial forms, here add “1” in both textboxes. </a:t>
            </a:r>
            <a:r>
              <a:rPr lang="en-CA" sz="1600" b="1" dirty="0">
                <a:solidFill>
                  <a:srgbClr val="0033CC"/>
                </a:solidFill>
              </a:rPr>
              <a:t>No amount added here will be considered during the evaluation process.</a:t>
            </a:r>
            <a:endParaRPr lang="en-GB" sz="1600" b="1" dirty="0">
              <a:solidFill>
                <a:srgbClr val="0033CC"/>
              </a:solidFill>
            </a:endParaRPr>
          </a:p>
        </p:txBody>
      </p:sp>
      <p:sp>
        <p:nvSpPr>
          <p:cNvPr id="4" name="Slide Number Placeholder 3"/>
          <p:cNvSpPr>
            <a:spLocks noGrp="1"/>
          </p:cNvSpPr>
          <p:nvPr>
            <p:ph type="sldNum" sz="quarter" idx="12"/>
          </p:nvPr>
        </p:nvSpPr>
        <p:spPr/>
        <p:txBody>
          <a:bodyPr/>
          <a:lstStyle/>
          <a:p>
            <a:fld id="{06C1804C-D6E4-444E-AFB5-2AED4D20AFFF}" type="slidenum">
              <a:rPr lang="en-CA" smtClean="0"/>
              <a:t>13</a:t>
            </a:fld>
            <a:endParaRPr lang="en-CA" dirty="0"/>
          </a:p>
        </p:txBody>
      </p:sp>
      <p:pic>
        <p:nvPicPr>
          <p:cNvPr id="15" name="Audio 14">
            <a:hlinkClick r:id="" action="ppaction://media"/>
            <a:extLst>
              <a:ext uri="{FF2B5EF4-FFF2-40B4-BE49-F238E27FC236}">
                <a16:creationId xmlns:a16="http://schemas.microsoft.com/office/drawing/2014/main" id="{F2C7B2B1-F11F-4BC0-B6A5-0F59F7BF6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40441066"/>
      </p:ext>
    </p:extLst>
  </p:cSld>
  <p:clrMapOvr>
    <a:masterClrMapping/>
  </p:clrMapOvr>
  <mc:AlternateContent xmlns:mc="http://schemas.openxmlformats.org/markup-compatibility/2006" xmlns:p14="http://schemas.microsoft.com/office/powerpoint/2010/main">
    <mc:Choice Requires="p14">
      <p:transition spd="slow" p14:dur="2000" advTm="72602"/>
    </mc:Choice>
    <mc:Fallback xmlns="">
      <p:transition spd="slow" advTm="72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How to apply (cont.)</a:t>
            </a:r>
            <a:endParaRPr lang="en-CA" sz="3200" dirty="0"/>
          </a:p>
        </p:txBody>
      </p:sp>
      <p:sp>
        <p:nvSpPr>
          <p:cNvPr id="3" name="Content Placeholder 2"/>
          <p:cNvSpPr>
            <a:spLocks noGrp="1"/>
          </p:cNvSpPr>
          <p:nvPr>
            <p:ph idx="1"/>
          </p:nvPr>
        </p:nvSpPr>
        <p:spPr/>
        <p:txBody>
          <a:bodyPr>
            <a:noAutofit/>
          </a:bodyPr>
          <a:lstStyle/>
          <a:p>
            <a:pPr>
              <a:buFont typeface="Wingdings" panose="05000000000000000000" pitchFamily="2" charset="2"/>
              <a:buChar char="Ø"/>
            </a:pPr>
            <a:r>
              <a:rPr lang="en-GB" sz="2000" b="1" dirty="0">
                <a:solidFill>
                  <a:srgbClr val="C00000"/>
                </a:solidFill>
              </a:rPr>
              <a:t>The ORA 7 proposal includes (cont.): </a:t>
            </a:r>
          </a:p>
          <a:p>
            <a:pPr lvl="1">
              <a:buClr>
                <a:srgbClr val="C00000"/>
              </a:buClr>
              <a:buFont typeface="Wingdings" panose="05000000000000000000" pitchFamily="2" charset="2"/>
              <a:buChar char="§"/>
            </a:pPr>
            <a:r>
              <a:rPr lang="en-GB" sz="2000" dirty="0"/>
              <a:t>Identity of the Project</a:t>
            </a:r>
            <a:endParaRPr lang="en-CA" sz="2000" dirty="0"/>
          </a:p>
          <a:p>
            <a:pPr lvl="1">
              <a:buClr>
                <a:srgbClr val="C00000"/>
              </a:buClr>
              <a:buFont typeface="Wingdings" panose="05000000000000000000" pitchFamily="2" charset="2"/>
              <a:buChar char="§"/>
            </a:pPr>
            <a:r>
              <a:rPr lang="en-GB" sz="2000" dirty="0"/>
              <a:t>Scientific Abstract: </a:t>
            </a:r>
            <a:r>
              <a:rPr lang="en-CA" sz="2000" dirty="0"/>
              <a:t>the project summary provided here must be exactly the same as the one provided in the Proposal Template, section 1.</a:t>
            </a:r>
          </a:p>
          <a:p>
            <a:pPr lvl="1">
              <a:buClr>
                <a:srgbClr val="C00000"/>
              </a:buClr>
              <a:buFont typeface="Wingdings" panose="05000000000000000000" pitchFamily="2" charset="2"/>
              <a:buChar char="§"/>
            </a:pPr>
            <a:r>
              <a:rPr lang="en-GB" sz="2000" dirty="0"/>
              <a:t>Scientific Document: under this tab the following documents must be uploaded:</a:t>
            </a:r>
          </a:p>
          <a:p>
            <a:pPr lvl="2">
              <a:buClr>
                <a:srgbClr val="C00000"/>
              </a:buClr>
              <a:buFont typeface="Courier New" panose="02070309020205020404" pitchFamily="49" charset="0"/>
              <a:buChar char="o"/>
            </a:pPr>
            <a:r>
              <a:rPr lang="en-GB" sz="1800" dirty="0"/>
              <a:t>Proposal template (includes: Project identification, Project participants, Research description, Total budget, Justification of resources, Bibliography, Summary of Japanese proposal, Former submissions and resubmissions, and Curricula Vitae)</a:t>
            </a:r>
          </a:p>
          <a:p>
            <a:pPr lvl="2">
              <a:buClr>
                <a:srgbClr val="C00000"/>
              </a:buClr>
              <a:buFont typeface="Courier New" panose="02070309020205020404" pitchFamily="49" charset="0"/>
              <a:buChar char="o"/>
            </a:pPr>
            <a:r>
              <a:rPr lang="en-GB" sz="1800" dirty="0"/>
              <a:t>ESRC Financial Form</a:t>
            </a:r>
          </a:p>
          <a:p>
            <a:pPr lvl="2">
              <a:buClr>
                <a:srgbClr val="C00000"/>
              </a:buClr>
              <a:buFont typeface="Courier New" panose="02070309020205020404" pitchFamily="49" charset="0"/>
              <a:buChar char="o"/>
            </a:pPr>
            <a:r>
              <a:rPr lang="en-GB" sz="1800" dirty="0"/>
              <a:t>SSHRC National Financial Form </a:t>
            </a:r>
          </a:p>
          <a:p>
            <a:pPr lvl="2">
              <a:buClr>
                <a:srgbClr val="C00000"/>
              </a:buClr>
              <a:buFont typeface="Courier New" panose="02070309020205020404" pitchFamily="49" charset="0"/>
              <a:buChar char="o"/>
            </a:pPr>
            <a:r>
              <a:rPr lang="en-GB" sz="1800" dirty="0"/>
              <a:t>Letters of support (if applicable)</a:t>
            </a:r>
            <a:endParaRPr lang="en-CA" sz="1800" dirty="0"/>
          </a:p>
        </p:txBody>
      </p:sp>
      <p:sp>
        <p:nvSpPr>
          <p:cNvPr id="4" name="Slide Number Placeholder 3"/>
          <p:cNvSpPr>
            <a:spLocks noGrp="1"/>
          </p:cNvSpPr>
          <p:nvPr>
            <p:ph type="sldNum" sz="quarter" idx="12"/>
          </p:nvPr>
        </p:nvSpPr>
        <p:spPr/>
        <p:txBody>
          <a:bodyPr/>
          <a:lstStyle/>
          <a:p>
            <a:fld id="{06C1804C-D6E4-444E-AFB5-2AED4D20AFFF}" type="slidenum">
              <a:rPr lang="en-CA" smtClean="0"/>
              <a:t>14</a:t>
            </a:fld>
            <a:endParaRPr lang="en-CA" dirty="0"/>
          </a:p>
        </p:txBody>
      </p:sp>
      <p:pic>
        <p:nvPicPr>
          <p:cNvPr id="11" name="Audio 10">
            <a:hlinkClick r:id="" action="ppaction://media"/>
            <a:extLst>
              <a:ext uri="{FF2B5EF4-FFF2-40B4-BE49-F238E27FC236}">
                <a16:creationId xmlns:a16="http://schemas.microsoft.com/office/drawing/2014/main" id="{2ED8735B-284C-44D8-A150-AC3184DCE8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63164805"/>
      </p:ext>
    </p:extLst>
  </p:cSld>
  <p:clrMapOvr>
    <a:masterClrMapping/>
  </p:clrMapOvr>
  <mc:AlternateContent xmlns:mc="http://schemas.openxmlformats.org/markup-compatibility/2006" xmlns:p14="http://schemas.microsoft.com/office/powerpoint/2010/main">
    <mc:Choice Requires="p14">
      <p:transition spd="slow" p14:dur="2000" advTm="29873"/>
    </mc:Choice>
    <mc:Fallback xmlns="">
      <p:transition spd="slow" advTm="29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How to apply (cont.)</a:t>
            </a:r>
            <a:endParaRPr lang="en-CA" sz="3200" dirty="0"/>
          </a:p>
        </p:txBody>
      </p:sp>
      <p:sp>
        <p:nvSpPr>
          <p:cNvPr id="3" name="Content Placeholder 2"/>
          <p:cNvSpPr>
            <a:spLocks noGrp="1"/>
          </p:cNvSpPr>
          <p:nvPr>
            <p:ph idx="1"/>
          </p:nvPr>
        </p:nvSpPr>
        <p:spPr/>
        <p:txBody>
          <a:bodyPr>
            <a:normAutofit/>
          </a:bodyPr>
          <a:lstStyle/>
          <a:p>
            <a:pPr>
              <a:buClr>
                <a:srgbClr val="C00000"/>
              </a:buClr>
              <a:buFont typeface="Wingdings" panose="05000000000000000000" pitchFamily="2" charset="2"/>
              <a:buChar char="Ø"/>
            </a:pPr>
            <a:r>
              <a:rPr lang="en-GB" sz="2000" b="1" dirty="0">
                <a:solidFill>
                  <a:srgbClr val="C00000"/>
                </a:solidFill>
              </a:rPr>
              <a:t>Submission of the project:</a:t>
            </a:r>
          </a:p>
          <a:p>
            <a:pPr lvl="1">
              <a:buClr>
                <a:srgbClr val="C00000"/>
              </a:buClr>
              <a:buFont typeface="Wingdings" panose="05000000000000000000" pitchFamily="2" charset="2"/>
              <a:buChar char="§"/>
            </a:pPr>
            <a:r>
              <a:rPr lang="en-GB" sz="2000" b="1" dirty="0">
                <a:solidFill>
                  <a:srgbClr val="0033CC"/>
                </a:solidFill>
              </a:rPr>
              <a:t>There is no *submit* button once you finalise your submission. </a:t>
            </a:r>
            <a:r>
              <a:rPr lang="en-GB" sz="2000" dirty="0"/>
              <a:t>The submission is automatic. </a:t>
            </a:r>
          </a:p>
          <a:p>
            <a:pPr lvl="1">
              <a:buClr>
                <a:srgbClr val="C00000"/>
              </a:buClr>
              <a:buFont typeface="Wingdings" panose="05000000000000000000" pitchFamily="2" charset="2"/>
              <a:buChar char="§"/>
            </a:pPr>
            <a:r>
              <a:rPr lang="en-GB" sz="2000" dirty="0"/>
              <a:t>Once your project is ready, please check that you have locked it.</a:t>
            </a:r>
          </a:p>
          <a:p>
            <a:pPr lvl="1">
              <a:buClr>
                <a:srgbClr val="C00000"/>
              </a:buClr>
              <a:buFont typeface="Wingdings" panose="05000000000000000000" pitchFamily="2" charset="2"/>
              <a:buChar char="§"/>
            </a:pPr>
            <a:r>
              <a:rPr lang="en-GB" sz="2000" dirty="0"/>
              <a:t>In the tab “Submission of your project," please check that a green sentence indicating that "</a:t>
            </a:r>
            <a:r>
              <a:rPr lang="en-GB" sz="2000" dirty="0">
                <a:solidFill>
                  <a:srgbClr val="00B050"/>
                </a:solidFill>
              </a:rPr>
              <a:t>The conditions for submission of your proposal are met.</a:t>
            </a:r>
            <a:r>
              <a:rPr lang="en-GB" sz="2000" dirty="0"/>
              <a:t>" is displayed. </a:t>
            </a:r>
          </a:p>
          <a:p>
            <a:pPr lvl="1">
              <a:buClr>
                <a:srgbClr val="C00000"/>
              </a:buClr>
              <a:buFont typeface="Wingdings" panose="05000000000000000000" pitchFamily="2" charset="2"/>
              <a:buChar char="§"/>
            </a:pPr>
            <a:r>
              <a:rPr lang="en-GB" sz="2000" dirty="0"/>
              <a:t>If a red or an orange sentence is displayed, please check again all the tabs </a:t>
            </a:r>
            <a:r>
              <a:rPr lang="en-CA" sz="2000" dirty="0"/>
              <a:t>or your project to make sure that the submission requirements are met. Otherwise, your project will not be automatically submitted.</a:t>
            </a:r>
          </a:p>
          <a:p>
            <a:pPr marL="0" indent="0">
              <a:buNone/>
            </a:pPr>
            <a:r>
              <a:rPr lang="en-CA" sz="2000" dirty="0"/>
              <a:t>All queries relating to the ANR Electronic Submission System SIM should be directed to </a:t>
            </a:r>
            <a:r>
              <a:rPr lang="en-CA" sz="2000" dirty="0">
                <a:hlinkClick r:id="rId5"/>
              </a:rPr>
              <a:t>ORA7.si@agencerecherche.fr</a:t>
            </a:r>
            <a:r>
              <a:rPr lang="en-CA" sz="2000" dirty="0"/>
              <a:t>. </a:t>
            </a:r>
          </a:p>
        </p:txBody>
      </p:sp>
      <p:sp>
        <p:nvSpPr>
          <p:cNvPr id="4" name="Slide Number Placeholder 3"/>
          <p:cNvSpPr>
            <a:spLocks noGrp="1"/>
          </p:cNvSpPr>
          <p:nvPr>
            <p:ph type="sldNum" sz="quarter" idx="12"/>
          </p:nvPr>
        </p:nvSpPr>
        <p:spPr/>
        <p:txBody>
          <a:bodyPr/>
          <a:lstStyle/>
          <a:p>
            <a:fld id="{06C1804C-D6E4-444E-AFB5-2AED4D20AFFF}" type="slidenum">
              <a:rPr lang="en-CA" smtClean="0"/>
              <a:t>15</a:t>
            </a:fld>
            <a:endParaRPr lang="en-CA" dirty="0"/>
          </a:p>
        </p:txBody>
      </p:sp>
      <p:pic>
        <p:nvPicPr>
          <p:cNvPr id="13" name="Audio 12">
            <a:hlinkClick r:id="" action="ppaction://media"/>
            <a:extLst>
              <a:ext uri="{FF2B5EF4-FFF2-40B4-BE49-F238E27FC236}">
                <a16:creationId xmlns:a16="http://schemas.microsoft.com/office/drawing/2014/main" id="{1CF10DB0-0FB7-49B8-BFA8-A10E710F60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5880035"/>
      </p:ext>
    </p:extLst>
  </p:cSld>
  <p:clrMapOvr>
    <a:masterClrMapping/>
  </p:clrMapOvr>
  <mc:AlternateContent xmlns:mc="http://schemas.openxmlformats.org/markup-compatibility/2006" xmlns:p14="http://schemas.microsoft.com/office/powerpoint/2010/main">
    <mc:Choice Requires="p14">
      <p:transition spd="slow" p14:dur="2000" advTm="54980"/>
    </mc:Choice>
    <mc:Fallback xmlns="">
      <p:transition spd="slow" advTm="5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Decision-making process</a:t>
            </a:r>
          </a:p>
        </p:txBody>
      </p:sp>
      <p:sp>
        <p:nvSpPr>
          <p:cNvPr id="3" name="Content Placeholder 2"/>
          <p:cNvSpPr>
            <a:spLocks noGrp="1"/>
          </p:cNvSpPr>
          <p:nvPr>
            <p:ph idx="1"/>
          </p:nvPr>
        </p:nvSpPr>
        <p:spPr/>
        <p:txBody>
          <a:bodyPr>
            <a:noAutofit/>
          </a:bodyPr>
          <a:lstStyle/>
          <a:p>
            <a:pPr>
              <a:buClr>
                <a:srgbClr val="C00000"/>
              </a:buClr>
              <a:buFont typeface="Wingdings" panose="05000000000000000000" pitchFamily="2" charset="2"/>
              <a:buChar char="§"/>
            </a:pPr>
            <a:r>
              <a:rPr lang="en-US" sz="2000" b="1" dirty="0"/>
              <a:t>Determination of eligibility</a:t>
            </a:r>
            <a:r>
              <a:rPr lang="en-US" sz="2000" dirty="0"/>
              <a:t>: </a:t>
            </a:r>
            <a:r>
              <a:rPr lang="en-CA" sz="2000" dirty="0"/>
              <a:t>following office checks, all proposals  not deemed to be within the scope of the call or which do not meet the core eligibility criteria will be rejected.</a:t>
            </a:r>
          </a:p>
          <a:p>
            <a:pPr>
              <a:buClr>
                <a:srgbClr val="C00000"/>
              </a:buClr>
              <a:buFont typeface="Wingdings" panose="05000000000000000000" pitchFamily="2" charset="2"/>
              <a:buChar char="§"/>
            </a:pPr>
            <a:r>
              <a:rPr lang="en-US" sz="2000" b="1" dirty="0"/>
              <a:t>External assessment</a:t>
            </a:r>
            <a:r>
              <a:rPr lang="en-US" sz="2000" dirty="0"/>
              <a:t>: </a:t>
            </a:r>
            <a:r>
              <a:rPr lang="en-GB" sz="2000" dirty="0"/>
              <a:t>proposal will be sent for assessment to external, independent referees for peer review (minimum two reviewers per each proposal).</a:t>
            </a:r>
          </a:p>
          <a:p>
            <a:pPr>
              <a:buClr>
                <a:srgbClr val="C00000"/>
              </a:buClr>
              <a:buFont typeface="Wingdings" panose="05000000000000000000" pitchFamily="2" charset="2"/>
              <a:buChar char="§"/>
            </a:pPr>
            <a:r>
              <a:rPr lang="en-GB" sz="2000" b="1" dirty="0"/>
              <a:t>Applicant response to external assessment</a:t>
            </a:r>
            <a:r>
              <a:rPr lang="en-GB" sz="2000" dirty="0"/>
              <a:t>: the Main applicants (on behalf of all project participants) will be invited to submit a response to comments received on their proposal.</a:t>
            </a:r>
          </a:p>
          <a:p>
            <a:pPr>
              <a:buClr>
                <a:srgbClr val="C00000"/>
              </a:buClr>
              <a:buFont typeface="Wingdings" panose="05000000000000000000" pitchFamily="2" charset="2"/>
              <a:buChar char="§"/>
            </a:pPr>
            <a:r>
              <a:rPr lang="en-GB" sz="2000" b="1" dirty="0"/>
              <a:t>Commissioning panel review</a:t>
            </a:r>
            <a:r>
              <a:rPr lang="en-GB" sz="2000" dirty="0"/>
              <a:t>: proposals, external assessments and applicant responses will be discussed and funding recommendations will be made by a joint commissioning panel</a:t>
            </a:r>
          </a:p>
          <a:p>
            <a:pPr lvl="1">
              <a:buClr>
                <a:srgbClr val="C00000"/>
              </a:buClr>
              <a:buFont typeface="Courier New" panose="02070309020205020404" pitchFamily="49" charset="0"/>
              <a:buChar char="o"/>
            </a:pPr>
            <a:r>
              <a:rPr lang="en-CA" sz="1800" dirty="0"/>
              <a:t>The funding recommendations of the commissioning panel will be subject to approval by the national agencies.</a:t>
            </a:r>
            <a:endParaRPr lang="en-GB" sz="1800" dirty="0"/>
          </a:p>
          <a:p>
            <a:pPr lvl="1">
              <a:buClr>
                <a:srgbClr val="C00000"/>
              </a:buClr>
              <a:buFont typeface="Courier New" panose="02070309020205020404" pitchFamily="49" charset="0"/>
              <a:buChar char="o"/>
            </a:pPr>
            <a:r>
              <a:rPr lang="en-GB" sz="1800" b="1" dirty="0">
                <a:solidFill>
                  <a:srgbClr val="0033CC"/>
                </a:solidFill>
              </a:rPr>
              <a:t>In making final decisions, the guiding principle will be scholarly merit (research excellence)</a:t>
            </a:r>
            <a:r>
              <a:rPr lang="en-GB" sz="1800" dirty="0"/>
              <a:t>.</a:t>
            </a:r>
            <a:endParaRPr lang="en-CA" sz="1800" dirty="0"/>
          </a:p>
        </p:txBody>
      </p:sp>
      <p:sp>
        <p:nvSpPr>
          <p:cNvPr id="4" name="Slide Number Placeholder 3"/>
          <p:cNvSpPr>
            <a:spLocks noGrp="1"/>
          </p:cNvSpPr>
          <p:nvPr>
            <p:ph type="sldNum" sz="quarter" idx="12"/>
          </p:nvPr>
        </p:nvSpPr>
        <p:spPr/>
        <p:txBody>
          <a:bodyPr/>
          <a:lstStyle/>
          <a:p>
            <a:fld id="{06C1804C-D6E4-444E-AFB5-2AED4D20AFFF}" type="slidenum">
              <a:rPr lang="en-CA" smtClean="0"/>
              <a:t>16</a:t>
            </a:fld>
            <a:endParaRPr lang="en-CA" dirty="0"/>
          </a:p>
        </p:txBody>
      </p:sp>
      <p:pic>
        <p:nvPicPr>
          <p:cNvPr id="15" name="Audio 14">
            <a:hlinkClick r:id="" action="ppaction://media"/>
            <a:extLst>
              <a:ext uri="{FF2B5EF4-FFF2-40B4-BE49-F238E27FC236}">
                <a16:creationId xmlns:a16="http://schemas.microsoft.com/office/drawing/2014/main" id="{4570E61C-822F-4A2E-BC5F-86EFB99591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45767616"/>
      </p:ext>
    </p:extLst>
  </p:cSld>
  <p:clrMapOvr>
    <a:masterClrMapping/>
  </p:clrMapOvr>
  <mc:AlternateContent xmlns:mc="http://schemas.openxmlformats.org/markup-compatibility/2006" xmlns:p14="http://schemas.microsoft.com/office/powerpoint/2010/main">
    <mc:Choice Requires="p14">
      <p:transition spd="slow" p14:dur="2000" advTm="158311"/>
    </mc:Choice>
    <mc:Fallback xmlns="">
      <p:transition spd="slow" advTm="158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200" b="1" dirty="0"/>
              <a:t>Call mechanisms: Final steps</a:t>
            </a:r>
          </a:p>
        </p:txBody>
      </p:sp>
      <p:sp>
        <p:nvSpPr>
          <p:cNvPr id="3" name="Content Placeholder 2"/>
          <p:cNvSpPr>
            <a:spLocks noGrp="1"/>
          </p:cNvSpPr>
          <p:nvPr>
            <p:ph idx="1"/>
          </p:nvPr>
        </p:nvSpPr>
        <p:spPr/>
        <p:txBody>
          <a:bodyPr>
            <a:normAutofit/>
          </a:bodyPr>
          <a:lstStyle/>
          <a:p>
            <a:pPr>
              <a:buClr>
                <a:srgbClr val="C00000"/>
              </a:buClr>
              <a:buFont typeface="Wingdings" panose="05000000000000000000" pitchFamily="2" charset="2"/>
              <a:buChar char="§"/>
            </a:pPr>
            <a:r>
              <a:rPr lang="en-GB" sz="2000" dirty="0"/>
              <a:t>Feedback to applicants will include: the anonymous reviews of the external referees and a consensus report of the joint commissioning panel. </a:t>
            </a:r>
          </a:p>
          <a:p>
            <a:pPr>
              <a:buClr>
                <a:srgbClr val="C00000"/>
              </a:buClr>
              <a:buFont typeface="Wingdings" panose="05000000000000000000" pitchFamily="2" charset="2"/>
              <a:buChar char="§"/>
            </a:pPr>
            <a:r>
              <a:rPr lang="en-GB" sz="2000" dirty="0"/>
              <a:t>For successful applications:</a:t>
            </a:r>
          </a:p>
          <a:p>
            <a:pPr lvl="1">
              <a:buClr>
                <a:srgbClr val="C00000"/>
              </a:buClr>
              <a:buFont typeface="Courier New" panose="02070309020205020404" pitchFamily="49" charset="0"/>
              <a:buChar char="o"/>
            </a:pPr>
            <a:r>
              <a:rPr lang="en-GB" sz="1800" dirty="0"/>
              <a:t>Funding recommendations will be announced in September 2022</a:t>
            </a:r>
          </a:p>
          <a:p>
            <a:pPr lvl="1">
              <a:buClr>
                <a:srgbClr val="C00000"/>
              </a:buClr>
              <a:buFont typeface="Courier New" panose="02070309020205020404" pitchFamily="49" charset="0"/>
              <a:buChar char="o"/>
            </a:pPr>
            <a:r>
              <a:rPr lang="en-GB" sz="1800" dirty="0"/>
              <a:t>Some funding agencies will conduct </a:t>
            </a:r>
            <a:r>
              <a:rPr lang="en-GB" sz="1800" b="1" dirty="0">
                <a:solidFill>
                  <a:srgbClr val="0033CC"/>
                </a:solidFill>
              </a:rPr>
              <a:t>costings checks on all successful applications</a:t>
            </a:r>
            <a:endParaRPr lang="en-GB" sz="1800" dirty="0">
              <a:solidFill>
                <a:srgbClr val="0033CC"/>
              </a:solidFill>
            </a:endParaRPr>
          </a:p>
          <a:p>
            <a:pPr lvl="1">
              <a:buClr>
                <a:srgbClr val="C00000"/>
              </a:buClr>
              <a:buFont typeface="Courier New" panose="02070309020205020404" pitchFamily="49" charset="0"/>
              <a:buChar char="o"/>
            </a:pPr>
            <a:r>
              <a:rPr lang="en-GB" sz="1800" dirty="0"/>
              <a:t>In exceptional circumstances, the commissioning panel may recommend a proposal to be funded subject to a condition</a:t>
            </a:r>
          </a:p>
          <a:p>
            <a:pPr lvl="1">
              <a:buClr>
                <a:srgbClr val="C00000"/>
              </a:buClr>
              <a:buFont typeface="Courier New" panose="02070309020205020404" pitchFamily="49" charset="0"/>
              <a:buChar char="o"/>
            </a:pPr>
            <a:r>
              <a:rPr lang="en-GB" sz="1800" dirty="0"/>
              <a:t>Starting date for successful proposals: earliest in October 2022 and latest on March 31 2023</a:t>
            </a:r>
          </a:p>
          <a:p>
            <a:pPr>
              <a:buClr>
                <a:srgbClr val="C00000"/>
              </a:buClr>
              <a:buFont typeface="Wingdings" panose="05000000000000000000" pitchFamily="2" charset="2"/>
              <a:buChar char="§"/>
            </a:pPr>
            <a:r>
              <a:rPr lang="en-GB" sz="2000" dirty="0"/>
              <a:t>All successful applicants will be required to complete a joint final report on their project after the grant ends.</a:t>
            </a:r>
            <a:endParaRPr lang="en-CA" sz="2000" dirty="0"/>
          </a:p>
        </p:txBody>
      </p:sp>
      <p:sp>
        <p:nvSpPr>
          <p:cNvPr id="4" name="Slide Number Placeholder 3"/>
          <p:cNvSpPr>
            <a:spLocks noGrp="1"/>
          </p:cNvSpPr>
          <p:nvPr>
            <p:ph type="sldNum" sz="quarter" idx="12"/>
          </p:nvPr>
        </p:nvSpPr>
        <p:spPr/>
        <p:txBody>
          <a:bodyPr/>
          <a:lstStyle/>
          <a:p>
            <a:fld id="{06C1804C-D6E4-444E-AFB5-2AED4D20AFFF}" type="slidenum">
              <a:rPr lang="en-CA" smtClean="0"/>
              <a:t>17</a:t>
            </a:fld>
            <a:endParaRPr lang="en-CA" dirty="0"/>
          </a:p>
        </p:txBody>
      </p:sp>
      <p:pic>
        <p:nvPicPr>
          <p:cNvPr id="15" name="Audio 14">
            <a:hlinkClick r:id="" action="ppaction://media"/>
            <a:extLst>
              <a:ext uri="{FF2B5EF4-FFF2-40B4-BE49-F238E27FC236}">
                <a16:creationId xmlns:a16="http://schemas.microsoft.com/office/drawing/2014/main" id="{848B7FFB-AEEE-4999-A621-487B802FBC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9812637"/>
      </p:ext>
    </p:extLst>
  </p:cSld>
  <p:clrMapOvr>
    <a:masterClrMapping/>
  </p:clrMapOvr>
  <mc:AlternateContent xmlns:mc="http://schemas.openxmlformats.org/markup-compatibility/2006" xmlns:p14="http://schemas.microsoft.com/office/powerpoint/2010/main">
    <mc:Choice Requires="p14">
      <p:transition spd="slow" p14:dur="2000" advTm="126925"/>
    </mc:Choice>
    <mc:Fallback xmlns="">
      <p:transition spd="slow" advTm="12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Assessment criteria</a:t>
            </a:r>
          </a:p>
        </p:txBody>
      </p:sp>
      <p:sp>
        <p:nvSpPr>
          <p:cNvPr id="3" name="Content Placeholder 2"/>
          <p:cNvSpPr>
            <a:spLocks noGrp="1"/>
          </p:cNvSpPr>
          <p:nvPr>
            <p:ph idx="1"/>
          </p:nvPr>
        </p:nvSpPr>
        <p:spPr/>
        <p:txBody>
          <a:bodyPr>
            <a:normAutofit/>
          </a:bodyPr>
          <a:lstStyle/>
          <a:p>
            <a:pPr lvl="0">
              <a:buClr>
                <a:srgbClr val="C00000"/>
              </a:buClr>
              <a:buFont typeface="Wingdings" panose="05000000000000000000" pitchFamily="2" charset="2"/>
              <a:buChar char="§"/>
            </a:pPr>
            <a:r>
              <a:rPr lang="en-GB" sz="2000" dirty="0"/>
              <a:t>The originality and potential contribution to new scientific knowledge (theory, methodology, or practice)</a:t>
            </a:r>
            <a:endParaRPr lang="en-CA" sz="2000" dirty="0"/>
          </a:p>
          <a:p>
            <a:pPr lvl="0">
              <a:buClr>
                <a:srgbClr val="C00000"/>
              </a:buClr>
              <a:buFont typeface="Wingdings" panose="05000000000000000000" pitchFamily="2" charset="2"/>
              <a:buChar char="§"/>
            </a:pPr>
            <a:r>
              <a:rPr lang="en-GB" sz="2000" dirty="0"/>
              <a:t>Research design</a:t>
            </a:r>
            <a:endParaRPr lang="en-CA" sz="2000" dirty="0"/>
          </a:p>
          <a:p>
            <a:pPr lvl="0">
              <a:buClr>
                <a:srgbClr val="C00000"/>
              </a:buClr>
              <a:buFont typeface="Wingdings" panose="05000000000000000000" pitchFamily="2" charset="2"/>
              <a:buChar char="§"/>
            </a:pPr>
            <a:r>
              <a:rPr lang="en-GB" sz="2000" dirty="0"/>
              <a:t>The appropriateness of the research team and collaboration plans</a:t>
            </a:r>
            <a:endParaRPr lang="en-CA" sz="2000" dirty="0"/>
          </a:p>
          <a:p>
            <a:pPr lvl="0">
              <a:buClr>
                <a:srgbClr val="C00000"/>
              </a:buClr>
              <a:buFont typeface="Wingdings" panose="05000000000000000000" pitchFamily="2" charset="2"/>
              <a:buChar char="§"/>
            </a:pPr>
            <a:r>
              <a:rPr lang="en-GB" sz="2000" dirty="0"/>
              <a:t>The costings and value for money of the research</a:t>
            </a:r>
            <a:endParaRPr lang="en-CA" sz="2000" dirty="0"/>
          </a:p>
          <a:p>
            <a:pPr lvl="1">
              <a:buClr>
                <a:srgbClr val="C00000"/>
              </a:buClr>
              <a:buFont typeface="Courier New" panose="02070309020205020404" pitchFamily="49" charset="0"/>
              <a:buChar char="o"/>
            </a:pPr>
            <a:r>
              <a:rPr lang="en-GB" sz="1800" dirty="0"/>
              <a:t>Overall value for money</a:t>
            </a:r>
            <a:endParaRPr lang="en-CA" sz="1800" dirty="0"/>
          </a:p>
          <a:p>
            <a:pPr lvl="1">
              <a:buClr>
                <a:srgbClr val="C00000"/>
              </a:buClr>
              <a:buFont typeface="Courier New" panose="02070309020205020404" pitchFamily="49" charset="0"/>
              <a:buChar char="o"/>
            </a:pPr>
            <a:r>
              <a:rPr lang="en-GB" sz="1800" dirty="0"/>
              <a:t>Individual aspects of resourcing the proposal</a:t>
            </a:r>
            <a:endParaRPr lang="en-CA" sz="1800" dirty="0"/>
          </a:p>
          <a:p>
            <a:pPr lvl="0">
              <a:buClr>
                <a:srgbClr val="C00000"/>
              </a:buClr>
              <a:buFont typeface="Wingdings" panose="05000000000000000000" pitchFamily="2" charset="2"/>
              <a:buChar char="§"/>
            </a:pPr>
            <a:r>
              <a:rPr lang="en-GB" sz="2000" dirty="0"/>
              <a:t>Ethical issues and data management</a:t>
            </a:r>
            <a:endParaRPr lang="en-CA" sz="2000" dirty="0"/>
          </a:p>
          <a:p>
            <a:pPr lvl="0">
              <a:buClr>
                <a:srgbClr val="C00000"/>
              </a:buClr>
              <a:buFont typeface="Wingdings" panose="05000000000000000000" pitchFamily="2" charset="2"/>
              <a:buChar char="§"/>
            </a:pPr>
            <a:r>
              <a:rPr lang="en-GB" sz="2000" dirty="0"/>
              <a:t>Communication plans and likely impact of the work</a:t>
            </a:r>
            <a:endParaRPr lang="en-CA" sz="2000" dirty="0"/>
          </a:p>
        </p:txBody>
      </p:sp>
      <p:sp>
        <p:nvSpPr>
          <p:cNvPr id="4" name="Slide Number Placeholder 3"/>
          <p:cNvSpPr>
            <a:spLocks noGrp="1"/>
          </p:cNvSpPr>
          <p:nvPr>
            <p:ph type="sldNum" sz="quarter" idx="12"/>
          </p:nvPr>
        </p:nvSpPr>
        <p:spPr/>
        <p:txBody>
          <a:bodyPr/>
          <a:lstStyle/>
          <a:p>
            <a:fld id="{06C1804C-D6E4-444E-AFB5-2AED4D20AFFF}" type="slidenum">
              <a:rPr lang="en-CA" smtClean="0"/>
              <a:t>18</a:t>
            </a:fld>
            <a:endParaRPr lang="en-CA" dirty="0"/>
          </a:p>
        </p:txBody>
      </p:sp>
      <p:pic>
        <p:nvPicPr>
          <p:cNvPr id="10" name="Audio 9">
            <a:hlinkClick r:id="" action="ppaction://media"/>
            <a:extLst>
              <a:ext uri="{FF2B5EF4-FFF2-40B4-BE49-F238E27FC236}">
                <a16:creationId xmlns:a16="http://schemas.microsoft.com/office/drawing/2014/main" id="{A1D26C1D-FFC9-472C-B14B-4CAE18E57D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9723713"/>
      </p:ext>
    </p:extLst>
  </p:cSld>
  <p:clrMapOvr>
    <a:masterClrMapping/>
  </p:clrMapOvr>
  <mc:AlternateContent xmlns:mc="http://schemas.openxmlformats.org/markup-compatibility/2006" xmlns:p14="http://schemas.microsoft.com/office/powerpoint/2010/main">
    <mc:Choice Requires="p14">
      <p:transition spd="slow" p14:dur="2000" advTm="41971"/>
    </mc:Choice>
    <mc:Fallback xmlns="">
      <p:transition spd="slow" advTm="4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8027078" cy="672366"/>
          </a:xfrm>
        </p:spPr>
        <p:txBody>
          <a:bodyPr>
            <a:noAutofit/>
          </a:bodyPr>
          <a:lstStyle/>
          <a:p>
            <a:r>
              <a:rPr lang="en-CA" sz="3200" b="1" dirty="0"/>
              <a:t>Call mechanisms: Content of proposals</a:t>
            </a:r>
          </a:p>
        </p:txBody>
      </p:sp>
      <p:sp>
        <p:nvSpPr>
          <p:cNvPr id="3" name="Content Placeholder 2"/>
          <p:cNvSpPr>
            <a:spLocks noGrp="1"/>
          </p:cNvSpPr>
          <p:nvPr>
            <p:ph idx="1"/>
          </p:nvPr>
        </p:nvSpPr>
        <p:spPr/>
        <p:txBody>
          <a:bodyPr>
            <a:noAutofit/>
          </a:bodyPr>
          <a:lstStyle/>
          <a:p>
            <a:pPr>
              <a:buFont typeface="Wingdings" panose="05000000000000000000" pitchFamily="2" charset="2"/>
              <a:buChar char="§"/>
            </a:pPr>
            <a:r>
              <a:rPr lang="en-GB" sz="1800" b="1" dirty="0">
                <a:solidFill>
                  <a:srgbClr val="C00000"/>
                </a:solidFill>
              </a:rPr>
              <a:t>Ethics:</a:t>
            </a:r>
            <a:r>
              <a:rPr lang="en-CA" sz="1800" dirty="0">
                <a:solidFill>
                  <a:srgbClr val="C00000"/>
                </a:solidFill>
              </a:rPr>
              <a:t> </a:t>
            </a:r>
            <a:r>
              <a:rPr lang="en-GB" sz="1800" dirty="0"/>
              <a:t>Applicants must ensure the proposed research will be carried out to a high ethical standard and their application must clearly state how any potential ethical and health and safety issues have been considered and will be addressed ensuring that all necessary ethical approvals are in place and all risks are minimised.  </a:t>
            </a:r>
            <a:endParaRPr lang="en-CA" sz="1800" dirty="0"/>
          </a:p>
          <a:p>
            <a:pPr>
              <a:buFont typeface="Wingdings" panose="05000000000000000000" pitchFamily="2" charset="2"/>
              <a:buChar char="§"/>
            </a:pPr>
            <a:r>
              <a:rPr lang="en-GB" sz="1800" b="1" dirty="0">
                <a:solidFill>
                  <a:srgbClr val="C00000"/>
                </a:solidFill>
              </a:rPr>
              <a:t>Equity, diversity and inclusion: </a:t>
            </a:r>
            <a:r>
              <a:rPr lang="en-GB" sz="1800" dirty="0"/>
              <a:t>Applicants are encouraged to consider equity, diversity and inclusion (EDI) into their research plans and proposals. EDI considerations can be incorporated into the research team, research environment and research design.</a:t>
            </a:r>
            <a:endParaRPr lang="en-CA" sz="1800" dirty="0"/>
          </a:p>
          <a:p>
            <a:pPr>
              <a:buFont typeface="Wingdings" panose="05000000000000000000" pitchFamily="2" charset="2"/>
              <a:buChar char="§"/>
            </a:pPr>
            <a:r>
              <a:rPr lang="en-GB" sz="1800" b="1" dirty="0">
                <a:solidFill>
                  <a:srgbClr val="C00000"/>
                </a:solidFill>
              </a:rPr>
              <a:t>Data management: </a:t>
            </a:r>
            <a:r>
              <a:rPr lang="en-GB" sz="1800" dirty="0"/>
              <a:t>Planning for data management is a requirement for all applicants planning to generate data as part of their grant. The data management plan should be used as an opportunity to describe how the data are going to be managed. </a:t>
            </a:r>
          </a:p>
          <a:p>
            <a:pPr marL="0" indent="0">
              <a:buNone/>
            </a:pPr>
            <a:endParaRPr lang="en-GB" sz="1800" dirty="0"/>
          </a:p>
          <a:p>
            <a:pPr marL="0" indent="0">
              <a:buNone/>
            </a:pPr>
            <a:r>
              <a:rPr lang="en-GB" sz="1800" dirty="0"/>
              <a:t>Applicants are strongly encouraged to consider the ethical and data management guidelines of all partners involved in a proposal (that is, as pertaining to ANR, DFG, ESRC, and/or SSHRC, as applicable).</a:t>
            </a:r>
            <a:endParaRPr lang="en-CA" sz="1800" dirty="0"/>
          </a:p>
        </p:txBody>
      </p:sp>
      <p:sp>
        <p:nvSpPr>
          <p:cNvPr id="4" name="Slide Number Placeholder 3"/>
          <p:cNvSpPr>
            <a:spLocks noGrp="1"/>
          </p:cNvSpPr>
          <p:nvPr>
            <p:ph type="sldNum" sz="quarter" idx="12"/>
          </p:nvPr>
        </p:nvSpPr>
        <p:spPr/>
        <p:txBody>
          <a:bodyPr/>
          <a:lstStyle/>
          <a:p>
            <a:fld id="{06C1804C-D6E4-444E-AFB5-2AED4D20AFFF}" type="slidenum">
              <a:rPr lang="en-CA" smtClean="0"/>
              <a:t>19</a:t>
            </a:fld>
            <a:endParaRPr lang="en-CA" dirty="0"/>
          </a:p>
        </p:txBody>
      </p:sp>
      <p:pic>
        <p:nvPicPr>
          <p:cNvPr id="27" name="Audio 26">
            <a:hlinkClick r:id="" action="ppaction://media"/>
            <a:extLst>
              <a:ext uri="{FF2B5EF4-FFF2-40B4-BE49-F238E27FC236}">
                <a16:creationId xmlns:a16="http://schemas.microsoft.com/office/drawing/2014/main" id="{AB1C8505-8A83-4839-B355-6A27A36575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2786170"/>
      </p:ext>
    </p:extLst>
  </p:cSld>
  <p:clrMapOvr>
    <a:masterClrMapping/>
  </p:clrMapOvr>
  <mc:AlternateContent xmlns:mc="http://schemas.openxmlformats.org/markup-compatibility/2006" xmlns:p14="http://schemas.microsoft.com/office/powerpoint/2010/main">
    <mc:Choice Requires="p14">
      <p:transition spd="slow" p14:dur="2000" advTm="69317"/>
    </mc:Choice>
    <mc:Fallback xmlns="">
      <p:transition spd="slow" advTm="69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Welcome and participant instructions</a:t>
            </a:r>
          </a:p>
        </p:txBody>
      </p:sp>
      <p:sp>
        <p:nvSpPr>
          <p:cNvPr id="3" name="Content Placeholder 2"/>
          <p:cNvSpPr>
            <a:spLocks noGrp="1"/>
          </p:cNvSpPr>
          <p:nvPr>
            <p:ph idx="1"/>
          </p:nvPr>
        </p:nvSpPr>
        <p:spPr/>
        <p:txBody>
          <a:bodyPr>
            <a:normAutofit/>
          </a:bodyPr>
          <a:lstStyle/>
          <a:p>
            <a:pPr>
              <a:buClr>
                <a:srgbClr val="C00000"/>
              </a:buClr>
              <a:buSzPct val="100000"/>
              <a:buFont typeface="Wingdings" panose="05000000000000000000" pitchFamily="2" charset="2"/>
              <a:buChar char="§"/>
            </a:pPr>
            <a:r>
              <a:rPr lang="en-CA" sz="2000" dirty="0"/>
              <a:t>Two identical one-hour webinars: 13:00 CET (7:00 ET) and 20:00 CET (14:00 ET)</a:t>
            </a:r>
          </a:p>
          <a:p>
            <a:pPr>
              <a:buClr>
                <a:srgbClr val="C00000"/>
              </a:buClr>
              <a:buSzPct val="100000"/>
              <a:buFont typeface="Wingdings" panose="05000000000000000000" pitchFamily="2" charset="2"/>
              <a:buChar char="§"/>
            </a:pPr>
            <a:endParaRPr lang="en-CA" sz="2000" dirty="0"/>
          </a:p>
          <a:p>
            <a:pPr>
              <a:buClr>
                <a:srgbClr val="C00000"/>
              </a:buClr>
              <a:buSzPct val="100000"/>
              <a:buFont typeface="Wingdings" panose="05000000000000000000" pitchFamily="2" charset="2"/>
              <a:buChar char="§"/>
            </a:pPr>
            <a:r>
              <a:rPr lang="en-CA" sz="2000" dirty="0"/>
              <a:t>Webinar includes: presentation followed by Q&amp;A </a:t>
            </a:r>
          </a:p>
          <a:p>
            <a:pPr lvl="1">
              <a:buClr>
                <a:srgbClr val="C00000"/>
              </a:buClr>
              <a:buSzPct val="100000"/>
              <a:buFont typeface="Courier New" panose="02070309020205020404" pitchFamily="49" charset="0"/>
              <a:buChar char="o"/>
            </a:pPr>
            <a:r>
              <a:rPr lang="en-CA" sz="1600" dirty="0"/>
              <a:t>If your question isn’t answered due to volume or because it is very specific to your proposal, please email </a:t>
            </a:r>
            <a:r>
              <a:rPr lang="en-CA" sz="1600" dirty="0">
                <a:hlinkClick r:id="rId5"/>
              </a:rPr>
              <a:t>partnerships@sshrc-crsh.gc.ca</a:t>
            </a:r>
            <a:r>
              <a:rPr lang="en-CA" sz="1600" dirty="0"/>
              <a:t> </a:t>
            </a:r>
          </a:p>
          <a:p>
            <a:pPr>
              <a:buClr>
                <a:srgbClr val="C00000"/>
              </a:buClr>
              <a:buSzPct val="100000"/>
              <a:buFont typeface="Wingdings" panose="05000000000000000000" pitchFamily="2" charset="2"/>
              <a:buChar char="§"/>
            </a:pPr>
            <a:endParaRPr lang="en-CA" sz="2000" dirty="0"/>
          </a:p>
          <a:p>
            <a:pPr>
              <a:buClr>
                <a:srgbClr val="C00000"/>
              </a:buClr>
              <a:buSzPct val="100000"/>
              <a:buFont typeface="Wingdings" panose="05000000000000000000" pitchFamily="2" charset="2"/>
              <a:buChar char="§"/>
            </a:pPr>
            <a:r>
              <a:rPr lang="en-CA" sz="2000" dirty="0"/>
              <a:t>Recording, deck and an updated FAQ with the collected questions and answers will be available on the ANR’s website: </a:t>
            </a:r>
            <a:r>
              <a:rPr lang="en-CA" sz="2000" dirty="0">
                <a:hlinkClick r:id="rId6"/>
              </a:rPr>
              <a:t>https://anr.fr/ORA7</a:t>
            </a:r>
            <a:r>
              <a:rPr lang="en-CA" sz="2000" dirty="0"/>
              <a:t>   </a:t>
            </a:r>
          </a:p>
          <a:p>
            <a:endParaRPr lang="en-CA" dirty="0"/>
          </a:p>
        </p:txBody>
      </p:sp>
      <p:sp>
        <p:nvSpPr>
          <p:cNvPr id="4" name="Slide Number Placeholder 3"/>
          <p:cNvSpPr>
            <a:spLocks noGrp="1"/>
          </p:cNvSpPr>
          <p:nvPr>
            <p:ph type="sldNum" sz="quarter" idx="12"/>
          </p:nvPr>
        </p:nvSpPr>
        <p:spPr/>
        <p:txBody>
          <a:bodyPr/>
          <a:lstStyle/>
          <a:p>
            <a:fld id="{06C1804C-D6E4-444E-AFB5-2AED4D20AFFF}" type="slidenum">
              <a:rPr lang="en-CA" smtClean="0"/>
              <a:t>2</a:t>
            </a:fld>
            <a:endParaRPr lang="en-CA" dirty="0"/>
          </a:p>
        </p:txBody>
      </p:sp>
      <p:pic>
        <p:nvPicPr>
          <p:cNvPr id="11" name="Audio 10">
            <a:hlinkClick r:id="" action="ppaction://media"/>
            <a:extLst>
              <a:ext uri="{FF2B5EF4-FFF2-40B4-BE49-F238E27FC236}">
                <a16:creationId xmlns:a16="http://schemas.microsoft.com/office/drawing/2014/main" id="{972FABBA-80D4-4467-A9F0-AEDCF486B6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3801412"/>
      </p:ext>
    </p:extLst>
  </p:cSld>
  <p:clrMapOvr>
    <a:masterClrMapping/>
  </p:clrMapOvr>
  <mc:AlternateContent xmlns:mc="http://schemas.openxmlformats.org/markup-compatibility/2006" xmlns:p14="http://schemas.microsoft.com/office/powerpoint/2010/main">
    <mc:Choice Requires="p14">
      <p:transition spd="slow" p14:dur="2000" advTm="90972"/>
    </mc:Choice>
    <mc:Fallback xmlns="">
      <p:transition spd="slow" advTm="90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Agency-specific information </a:t>
            </a:r>
            <a:r>
              <a:rPr lang="en-CA" sz="3200" b="1" dirty="0"/>
              <a:t>- ANR</a:t>
            </a:r>
          </a:p>
        </p:txBody>
      </p:sp>
      <p:sp>
        <p:nvSpPr>
          <p:cNvPr id="3" name="Content Placeholder 2"/>
          <p:cNvSpPr>
            <a:spLocks noGrp="1"/>
          </p:cNvSpPr>
          <p:nvPr>
            <p:ph idx="1"/>
          </p:nvPr>
        </p:nvSpPr>
        <p:spPr>
          <a:xfrm>
            <a:off x="628650" y="2038349"/>
            <a:ext cx="7886700" cy="4138613"/>
          </a:xfrm>
        </p:spPr>
        <p:txBody>
          <a:bodyPr>
            <a:normAutofit/>
          </a:bodyPr>
          <a:lstStyle/>
          <a:p>
            <a:pPr lvl="0">
              <a:buClr>
                <a:srgbClr val="C00000"/>
              </a:buClr>
              <a:buFont typeface="Wingdings" panose="05000000000000000000" pitchFamily="2" charset="2"/>
              <a:buChar char="§"/>
            </a:pPr>
            <a:r>
              <a:rPr lang="en-CA" sz="2000" b="1" dirty="0"/>
              <a:t>Project eligibility</a:t>
            </a:r>
            <a:r>
              <a:rPr lang="en-CA" sz="2000" dirty="0"/>
              <a:t>:</a:t>
            </a:r>
          </a:p>
          <a:p>
            <a:pPr lvl="1">
              <a:buClr>
                <a:srgbClr val="C00000"/>
              </a:buClr>
              <a:buFont typeface="Courier New" panose="02070309020205020404" pitchFamily="49" charset="0"/>
              <a:buChar char="o"/>
            </a:pPr>
            <a:r>
              <a:rPr lang="en-CA" sz="1800" dirty="0"/>
              <a:t>The project has to be complete</a:t>
            </a:r>
          </a:p>
          <a:p>
            <a:pPr lvl="1">
              <a:buClr>
                <a:srgbClr val="C00000"/>
              </a:buClr>
              <a:buFont typeface="Courier New" panose="02070309020205020404" pitchFamily="49" charset="0"/>
              <a:buChar char="o"/>
            </a:pPr>
            <a:r>
              <a:rPr lang="en-CA" sz="1800" dirty="0"/>
              <a:t>The project needs to be unique</a:t>
            </a:r>
          </a:p>
          <a:p>
            <a:pPr lvl="1">
              <a:buClr>
                <a:srgbClr val="C00000"/>
              </a:buClr>
              <a:buFont typeface="Courier New" panose="02070309020205020404" pitchFamily="49" charset="0"/>
              <a:buChar char="o"/>
            </a:pPr>
            <a:r>
              <a:rPr lang="en-CA" sz="1800" dirty="0"/>
              <a:t>The project needs to conform to national financial rules. See : </a:t>
            </a:r>
            <a:r>
              <a:rPr lang="en-CA" sz="1800" dirty="0">
                <a:hlinkClick r:id="rId5"/>
              </a:rPr>
              <a:t>https://anr.fr/RF</a:t>
            </a:r>
            <a:endParaRPr lang="en-CA" sz="1800" dirty="0"/>
          </a:p>
          <a:p>
            <a:pPr lvl="0">
              <a:buClr>
                <a:srgbClr val="C00000"/>
              </a:buClr>
              <a:buFont typeface="Wingdings" panose="05000000000000000000" pitchFamily="2" charset="2"/>
              <a:buChar char="§"/>
            </a:pPr>
            <a:r>
              <a:rPr lang="en-CA" sz="2000" b="1" dirty="0"/>
              <a:t>Reporting</a:t>
            </a:r>
            <a:r>
              <a:rPr lang="en-CA" sz="2000" dirty="0"/>
              <a:t>:</a:t>
            </a:r>
          </a:p>
          <a:p>
            <a:pPr lvl="1">
              <a:buClr>
                <a:srgbClr val="C00000"/>
              </a:buClr>
              <a:buFont typeface="Courier New" panose="02070309020205020404" pitchFamily="49" charset="0"/>
              <a:buChar char="o"/>
            </a:pPr>
            <a:r>
              <a:rPr lang="en-CA" sz="1800" dirty="0"/>
              <a:t>If selected, participants will have to provide a mid term and a final report.</a:t>
            </a:r>
          </a:p>
          <a:p>
            <a:pPr lvl="0">
              <a:buClr>
                <a:srgbClr val="C00000"/>
              </a:buClr>
              <a:buFont typeface="Wingdings" panose="05000000000000000000" pitchFamily="2" charset="2"/>
              <a:buChar char="§"/>
            </a:pPr>
            <a:r>
              <a:rPr lang="en-CA" sz="2000" b="1" dirty="0"/>
              <a:t>More information</a:t>
            </a:r>
            <a:r>
              <a:rPr lang="en-CA" sz="2000" dirty="0"/>
              <a:t>: See “</a:t>
            </a:r>
            <a:r>
              <a:rPr lang="en-CA" sz="2000" dirty="0" err="1"/>
              <a:t>Modalités</a:t>
            </a:r>
            <a:r>
              <a:rPr lang="en-CA" sz="2000" dirty="0"/>
              <a:t> pour les participants </a:t>
            </a:r>
            <a:r>
              <a:rPr lang="en-CA" sz="2000" dirty="0" err="1"/>
              <a:t>français</a:t>
            </a:r>
            <a:r>
              <a:rPr lang="en-CA" sz="2000" dirty="0"/>
              <a:t>” on </a:t>
            </a:r>
            <a:r>
              <a:rPr lang="en-CA" sz="2000" dirty="0">
                <a:hlinkClick r:id="rId6"/>
              </a:rPr>
              <a:t>ANR website</a:t>
            </a:r>
            <a:endParaRPr lang="en-CA" sz="2000" dirty="0"/>
          </a:p>
        </p:txBody>
      </p:sp>
      <p:sp>
        <p:nvSpPr>
          <p:cNvPr id="4" name="Slide Number Placeholder 3"/>
          <p:cNvSpPr>
            <a:spLocks noGrp="1"/>
          </p:cNvSpPr>
          <p:nvPr>
            <p:ph type="sldNum" sz="quarter" idx="12"/>
          </p:nvPr>
        </p:nvSpPr>
        <p:spPr/>
        <p:txBody>
          <a:bodyPr/>
          <a:lstStyle/>
          <a:p>
            <a:fld id="{06C1804C-D6E4-444E-AFB5-2AED4D20AFFF}" type="slidenum">
              <a:rPr lang="en-CA" smtClean="0"/>
              <a:t>20</a:t>
            </a:fld>
            <a:endParaRPr lang="en-CA" dirty="0"/>
          </a:p>
        </p:txBody>
      </p:sp>
      <p:pic>
        <p:nvPicPr>
          <p:cNvPr id="3074" name="img411247" descr="3a969a70-5981-4ad4-aa0a-e5cd1c5e8b7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3528" y="1242645"/>
            <a:ext cx="4251822" cy="93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1DB0DFA8-9FDC-4D6F-BDD7-DF55A44E16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6460744"/>
      </p:ext>
    </p:extLst>
  </p:cSld>
  <p:clrMapOvr>
    <a:masterClrMapping/>
  </p:clrMapOvr>
  <mc:AlternateContent xmlns:mc="http://schemas.openxmlformats.org/markup-compatibility/2006" xmlns:p14="http://schemas.microsoft.com/office/powerpoint/2010/main">
    <mc:Choice Requires="p14">
      <p:transition spd="slow" p14:dur="2000" advTm="27530"/>
    </mc:Choice>
    <mc:Fallback xmlns="">
      <p:transition spd="slow" advTm="27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Agency-specific information </a:t>
            </a:r>
            <a:r>
              <a:rPr lang="en-CA" sz="3200" b="1" dirty="0"/>
              <a:t>- DFG</a:t>
            </a:r>
          </a:p>
        </p:txBody>
      </p:sp>
      <p:sp>
        <p:nvSpPr>
          <p:cNvPr id="3" name="Content Placeholder 2"/>
          <p:cNvSpPr>
            <a:spLocks noGrp="1"/>
          </p:cNvSpPr>
          <p:nvPr>
            <p:ph idx="1"/>
          </p:nvPr>
        </p:nvSpPr>
        <p:spPr>
          <a:xfrm>
            <a:off x="451693" y="1981199"/>
            <a:ext cx="8196548" cy="4195763"/>
          </a:xfrm>
        </p:spPr>
        <p:txBody>
          <a:bodyPr>
            <a:normAutofit/>
          </a:bodyPr>
          <a:lstStyle/>
          <a:p>
            <a:pPr marL="0" indent="0">
              <a:buClr>
                <a:srgbClr val="C00000"/>
              </a:buClr>
              <a:buNone/>
            </a:pPr>
            <a:r>
              <a:rPr lang="en-CA" sz="2000" dirty="0"/>
              <a:t>Hints and Tips for DFG-Applicants:</a:t>
            </a:r>
          </a:p>
          <a:p>
            <a:pPr>
              <a:buClr>
                <a:srgbClr val="C00000"/>
              </a:buClr>
              <a:buFont typeface="Wingdings" panose="05000000000000000000" pitchFamily="2" charset="2"/>
              <a:buChar char="§"/>
            </a:pPr>
            <a:r>
              <a:rPr lang="en-CA" sz="2000" dirty="0"/>
              <a:t>Deadline for </a:t>
            </a:r>
            <a:r>
              <a:rPr lang="en-CA" sz="2000" dirty="0" err="1"/>
              <a:t>elan</a:t>
            </a:r>
            <a:r>
              <a:rPr lang="en-CA" sz="2000" dirty="0"/>
              <a:t> submission: November 17th, 2021, 23:59 p.m.</a:t>
            </a:r>
          </a:p>
          <a:p>
            <a:pPr>
              <a:buClr>
                <a:srgbClr val="C00000"/>
              </a:buClr>
              <a:buFont typeface="Wingdings" panose="05000000000000000000" pitchFamily="2" charset="2"/>
              <a:buChar char="§"/>
            </a:pPr>
            <a:r>
              <a:rPr lang="en-CA" sz="2000" dirty="0"/>
              <a:t>Funding scheme: Individual Grants Programme/Research Grant (</a:t>
            </a:r>
            <a:r>
              <a:rPr lang="en-CA" sz="2000" dirty="0" err="1"/>
              <a:t>Sachbeihilfe</a:t>
            </a:r>
            <a:r>
              <a:rPr lang="en-CA" sz="2000" dirty="0"/>
              <a:t>)</a:t>
            </a:r>
          </a:p>
          <a:p>
            <a:pPr>
              <a:buClr>
                <a:srgbClr val="C00000"/>
              </a:buClr>
              <a:buFont typeface="Wingdings" panose="05000000000000000000" pitchFamily="2" charset="2"/>
              <a:buChar char="§"/>
            </a:pPr>
            <a:r>
              <a:rPr lang="en-CA" sz="2000" dirty="0"/>
              <a:t>Call to Select: ORA VII 2021</a:t>
            </a:r>
          </a:p>
          <a:p>
            <a:pPr>
              <a:buClr>
                <a:srgbClr val="C00000"/>
              </a:buClr>
              <a:buFont typeface="Wingdings" panose="05000000000000000000" pitchFamily="2" charset="2"/>
              <a:buChar char="§"/>
            </a:pPr>
            <a:r>
              <a:rPr lang="en-CA" sz="2000" b="1" dirty="0">
                <a:solidFill>
                  <a:srgbClr val="0033CC"/>
                </a:solidFill>
              </a:rPr>
              <a:t>Important</a:t>
            </a:r>
            <a:r>
              <a:rPr lang="en-CA" sz="2000" dirty="0"/>
              <a:t>: The box “Acronym” needs to be filled.</a:t>
            </a:r>
          </a:p>
          <a:p>
            <a:pPr>
              <a:buClr>
                <a:srgbClr val="C00000"/>
              </a:buClr>
              <a:buFont typeface="Wingdings" panose="05000000000000000000" pitchFamily="2" charset="2"/>
              <a:buChar char="§"/>
            </a:pPr>
            <a:r>
              <a:rPr lang="en-CA" sz="2000" dirty="0"/>
              <a:t>Title and summary do not have to be translated into German; the English text can be copy/pasted into the boxes for the German version.</a:t>
            </a:r>
          </a:p>
          <a:p>
            <a:pPr>
              <a:buClr>
                <a:srgbClr val="C00000"/>
              </a:buClr>
              <a:buFont typeface="Wingdings" panose="05000000000000000000" pitchFamily="2" charset="2"/>
              <a:buChar char="§"/>
            </a:pPr>
            <a:r>
              <a:rPr lang="en-CA" sz="2000" dirty="0"/>
              <a:t>DFG-specific documents need to be included in the submission to </a:t>
            </a:r>
            <a:r>
              <a:rPr lang="en-CA" sz="2000" dirty="0" err="1"/>
              <a:t>elan</a:t>
            </a:r>
            <a:r>
              <a:rPr lang="en-CA" sz="2000" dirty="0"/>
              <a:t>.</a:t>
            </a:r>
          </a:p>
        </p:txBody>
      </p:sp>
      <p:sp>
        <p:nvSpPr>
          <p:cNvPr id="4" name="Slide Number Placeholder 3"/>
          <p:cNvSpPr>
            <a:spLocks noGrp="1"/>
          </p:cNvSpPr>
          <p:nvPr>
            <p:ph type="sldNum" sz="quarter" idx="12"/>
          </p:nvPr>
        </p:nvSpPr>
        <p:spPr/>
        <p:txBody>
          <a:bodyPr/>
          <a:lstStyle/>
          <a:p>
            <a:fld id="{06C1804C-D6E4-444E-AFB5-2AED4D20AFFF}" type="slidenum">
              <a:rPr lang="en-CA" smtClean="0"/>
              <a:t>21</a:t>
            </a:fld>
            <a:endParaRPr lang="en-CA"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9762" y="1131333"/>
            <a:ext cx="2225588" cy="1002267"/>
          </a:xfrm>
          <a:prstGeom prst="rect">
            <a:avLst/>
          </a:prstGeom>
          <a:noFill/>
          <a:ln>
            <a:noFill/>
          </a:ln>
        </p:spPr>
      </p:pic>
      <p:pic>
        <p:nvPicPr>
          <p:cNvPr id="9" name="Audio 8">
            <a:hlinkClick r:id="" action="ppaction://media"/>
            <a:extLst>
              <a:ext uri="{FF2B5EF4-FFF2-40B4-BE49-F238E27FC236}">
                <a16:creationId xmlns:a16="http://schemas.microsoft.com/office/drawing/2014/main" id="{5A593FE8-6354-4DAA-A4E4-668D312016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1386343"/>
      </p:ext>
    </p:extLst>
  </p:cSld>
  <p:clrMapOvr>
    <a:masterClrMapping/>
  </p:clrMapOvr>
  <mc:AlternateContent xmlns:mc="http://schemas.openxmlformats.org/markup-compatibility/2006" xmlns:p14="http://schemas.microsoft.com/office/powerpoint/2010/main">
    <mc:Choice Requires="p14">
      <p:transition spd="slow" p14:dur="2000" advTm="48509"/>
    </mc:Choice>
    <mc:Fallback xmlns="">
      <p:transition spd="slow" advTm="48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Agency-specific information </a:t>
            </a:r>
            <a:r>
              <a:rPr lang="en-CA" sz="3200" b="1" dirty="0"/>
              <a:t>- ESRC</a:t>
            </a:r>
          </a:p>
        </p:txBody>
      </p:sp>
      <p:sp>
        <p:nvSpPr>
          <p:cNvPr id="3" name="Content Placeholder 2"/>
          <p:cNvSpPr>
            <a:spLocks noGrp="1"/>
          </p:cNvSpPr>
          <p:nvPr>
            <p:ph idx="1"/>
          </p:nvPr>
        </p:nvSpPr>
        <p:spPr>
          <a:xfrm>
            <a:off x="628650" y="1989880"/>
            <a:ext cx="7886700" cy="4187083"/>
          </a:xfrm>
        </p:spPr>
        <p:txBody>
          <a:bodyPr>
            <a:normAutofit/>
          </a:bodyPr>
          <a:lstStyle/>
          <a:p>
            <a:pPr>
              <a:buClr>
                <a:srgbClr val="C00000"/>
              </a:buClr>
              <a:buFont typeface="Wingdings" panose="05000000000000000000" pitchFamily="2" charset="2"/>
              <a:buChar char="§"/>
            </a:pPr>
            <a:r>
              <a:rPr lang="en-GB" sz="2000" dirty="0"/>
              <a:t>Standard ESRC research funding terms and conditions apply as set out in the </a:t>
            </a:r>
            <a:r>
              <a:rPr lang="en-GB" sz="2000" u="sng" dirty="0">
                <a:hlinkClick r:id="rId5"/>
              </a:rPr>
              <a:t>ESRC Research</a:t>
            </a:r>
            <a:r>
              <a:rPr lang="en-GB" sz="2000" u="sng" dirty="0"/>
              <a:t> </a:t>
            </a:r>
            <a:r>
              <a:rPr lang="en-GB" sz="2000" u="sng" dirty="0">
                <a:hlinkClick r:id="rId5"/>
              </a:rPr>
              <a:t>Funding Guide</a:t>
            </a:r>
            <a:endParaRPr lang="en-GB" sz="2000" u="sng" dirty="0"/>
          </a:p>
          <a:p>
            <a:pPr>
              <a:buClr>
                <a:srgbClr val="C00000"/>
              </a:buClr>
              <a:buFont typeface="Wingdings" panose="05000000000000000000" pitchFamily="2" charset="2"/>
              <a:buChar char="§"/>
            </a:pPr>
            <a:r>
              <a:rPr lang="en-GB" sz="2000" dirty="0"/>
              <a:t>No resubmissions are allowed</a:t>
            </a:r>
          </a:p>
          <a:p>
            <a:pPr>
              <a:buClr>
                <a:srgbClr val="C00000"/>
              </a:buClr>
              <a:buFont typeface="Wingdings" panose="05000000000000000000" pitchFamily="2" charset="2"/>
              <a:buChar char="§"/>
            </a:pPr>
            <a:r>
              <a:rPr lang="en-GB" sz="2000" dirty="0"/>
              <a:t>Associated Studentships are not allowed for the UK component of ORA</a:t>
            </a:r>
          </a:p>
          <a:p>
            <a:pPr>
              <a:buClr>
                <a:srgbClr val="C00000"/>
              </a:buClr>
              <a:buFont typeface="Wingdings" panose="05000000000000000000" pitchFamily="2" charset="2"/>
              <a:buChar char="§"/>
            </a:pPr>
            <a:r>
              <a:rPr lang="en-GB" sz="2000" dirty="0"/>
              <a:t>As a condition of access to UK ESRC funding, all successful UK applicants will be required to complete an additional submission via Je-S for administrative purposes</a:t>
            </a:r>
            <a:endParaRPr lang="en-CA" sz="2000" dirty="0"/>
          </a:p>
        </p:txBody>
      </p:sp>
      <p:sp>
        <p:nvSpPr>
          <p:cNvPr id="4" name="Slide Number Placeholder 3"/>
          <p:cNvSpPr>
            <a:spLocks noGrp="1"/>
          </p:cNvSpPr>
          <p:nvPr>
            <p:ph type="sldNum" sz="quarter" idx="12"/>
          </p:nvPr>
        </p:nvSpPr>
        <p:spPr/>
        <p:txBody>
          <a:bodyPr/>
          <a:lstStyle/>
          <a:p>
            <a:fld id="{06C1804C-D6E4-444E-AFB5-2AED4D20AFFF}" type="slidenum">
              <a:rPr lang="en-CA" smtClean="0"/>
              <a:t>22</a:t>
            </a:fld>
            <a:endParaRPr lang="en-CA" dirty="0"/>
          </a:p>
        </p:txBody>
      </p:sp>
      <p:pic>
        <p:nvPicPr>
          <p:cNvPr id="5" name="Picture 4">
            <a:extLst>
              <a:ext uri="{FF2B5EF4-FFF2-40B4-BE49-F238E27FC236}">
                <a16:creationId xmlns:a16="http://schemas.microsoft.com/office/drawing/2014/main" id="{257F5DED-8808-ED4A-B8C7-5C2B89EE02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7161" y="1137083"/>
            <a:ext cx="2988189" cy="753207"/>
          </a:xfrm>
          <a:prstGeom prst="rect">
            <a:avLst/>
          </a:prstGeom>
        </p:spPr>
      </p:pic>
      <p:pic>
        <p:nvPicPr>
          <p:cNvPr id="25" name="Audio 24">
            <a:hlinkClick r:id="" action="ppaction://media"/>
            <a:extLst>
              <a:ext uri="{FF2B5EF4-FFF2-40B4-BE49-F238E27FC236}">
                <a16:creationId xmlns:a16="http://schemas.microsoft.com/office/drawing/2014/main" id="{EF1BA2AC-D103-4258-8102-F7867F792A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3292174"/>
      </p:ext>
    </p:extLst>
  </p:cSld>
  <p:clrMapOvr>
    <a:masterClrMapping/>
  </p:clrMapOvr>
  <mc:AlternateContent xmlns:mc="http://schemas.openxmlformats.org/markup-compatibility/2006" xmlns:p14="http://schemas.microsoft.com/office/powerpoint/2010/main">
    <mc:Choice Requires="p14">
      <p:transition spd="slow" p14:dur="2000" advTm="40528"/>
    </mc:Choice>
    <mc:Fallback xmlns="">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Agency-specific information </a:t>
            </a:r>
            <a:r>
              <a:rPr lang="en-CA" sz="3200" b="1" dirty="0"/>
              <a:t>- SSHRC</a:t>
            </a:r>
          </a:p>
        </p:txBody>
      </p:sp>
      <p:sp>
        <p:nvSpPr>
          <p:cNvPr id="3" name="Content Placeholder 2"/>
          <p:cNvSpPr>
            <a:spLocks noGrp="1"/>
          </p:cNvSpPr>
          <p:nvPr>
            <p:ph idx="1"/>
          </p:nvPr>
        </p:nvSpPr>
        <p:spPr>
          <a:xfrm>
            <a:off x="628650" y="1552575"/>
            <a:ext cx="7886700" cy="4624388"/>
          </a:xfrm>
        </p:spPr>
        <p:txBody>
          <a:bodyPr>
            <a:noAutofit/>
          </a:bodyPr>
          <a:lstStyle/>
          <a:p>
            <a:pPr>
              <a:buClr>
                <a:srgbClr val="C00000"/>
              </a:buClr>
              <a:buFont typeface="Wingdings" panose="05000000000000000000" pitchFamily="2" charset="2"/>
              <a:buChar char="§"/>
            </a:pPr>
            <a:r>
              <a:rPr lang="en-CA" sz="2000" dirty="0">
                <a:hlinkClick r:id="rId5"/>
              </a:rPr>
              <a:t>SSHRC ORA 7 Webpage</a:t>
            </a:r>
            <a:r>
              <a:rPr lang="en-CA" sz="2000" dirty="0"/>
              <a:t>: guidance for applicants affiliated with a Canadian postsecondary institution; SSHRC policies and regulations; eligibility requirements</a:t>
            </a:r>
          </a:p>
          <a:p>
            <a:pPr lvl="1">
              <a:buClr>
                <a:srgbClr val="C00000"/>
              </a:buClr>
              <a:buFont typeface="Courier New" panose="02070309020205020404" pitchFamily="49" charset="0"/>
              <a:buChar char="o"/>
            </a:pPr>
            <a:r>
              <a:rPr lang="en-CA" sz="1800" dirty="0"/>
              <a:t>SSHRC </a:t>
            </a:r>
            <a:r>
              <a:rPr lang="en-CA" sz="1800" dirty="0">
                <a:solidFill>
                  <a:srgbClr val="C00000"/>
                </a:solidFill>
              </a:rPr>
              <a:t>National Financial Form</a:t>
            </a:r>
            <a:r>
              <a:rPr lang="en-CA" sz="1800" dirty="0"/>
              <a:t>: </a:t>
            </a:r>
            <a:r>
              <a:rPr lang="en-US" sz="1800" dirty="0"/>
              <a:t>t</a:t>
            </a:r>
            <a:r>
              <a:rPr lang="en-CA" sz="1800" dirty="0"/>
              <a:t>o be submitted with the full proposal through SIM; </a:t>
            </a:r>
            <a:r>
              <a:rPr lang="en-US" sz="1800" dirty="0"/>
              <a:t>compliance with the </a:t>
            </a:r>
            <a:r>
              <a:rPr lang="en-US" sz="1800" dirty="0">
                <a:hlinkClick r:id="rId6"/>
              </a:rPr>
              <a:t>Tri-Agency Guide on Financial Administration</a:t>
            </a:r>
            <a:endParaRPr lang="en-CA" sz="1800" dirty="0"/>
          </a:p>
          <a:p>
            <a:pPr lvl="1">
              <a:buClr>
                <a:srgbClr val="C00000"/>
              </a:buClr>
              <a:buFont typeface="Courier New" panose="02070309020205020404" pitchFamily="49" charset="0"/>
              <a:buChar char="o"/>
            </a:pPr>
            <a:r>
              <a:rPr lang="en-US" sz="1800" dirty="0"/>
              <a:t>SSHRC </a:t>
            </a:r>
            <a:r>
              <a:rPr lang="en-US" sz="1800" dirty="0">
                <a:solidFill>
                  <a:srgbClr val="C00000"/>
                </a:solidFill>
              </a:rPr>
              <a:t>Terms and Conditions for Applying</a:t>
            </a:r>
          </a:p>
          <a:p>
            <a:pPr>
              <a:buClr>
                <a:srgbClr val="C00000"/>
              </a:buClr>
              <a:buFont typeface="Wingdings" panose="05000000000000000000" pitchFamily="2" charset="2"/>
              <a:buChar char="§"/>
            </a:pPr>
            <a:r>
              <a:rPr lang="en-US" sz="2000" dirty="0">
                <a:hlinkClick r:id="rId7"/>
              </a:rPr>
              <a:t>Subject matter eligibility</a:t>
            </a:r>
            <a:r>
              <a:rPr lang="en-US" sz="2000" dirty="0"/>
              <a:t>: any discipline, thematic area, or approach eligible for SSHRC funding</a:t>
            </a:r>
          </a:p>
          <a:p>
            <a:pPr>
              <a:buClr>
                <a:srgbClr val="C00000"/>
              </a:buClr>
              <a:buFont typeface="Wingdings" panose="05000000000000000000" pitchFamily="2" charset="2"/>
              <a:buChar char="§"/>
            </a:pPr>
            <a:r>
              <a:rPr lang="en-CA" sz="2000" dirty="0"/>
              <a:t>Language: ORA 7 competition materials are available in </a:t>
            </a:r>
            <a:r>
              <a:rPr lang="en-CA" sz="2000" dirty="0">
                <a:hlinkClick r:id="rId5"/>
              </a:rPr>
              <a:t>English</a:t>
            </a:r>
            <a:r>
              <a:rPr lang="en-CA" sz="2000" dirty="0"/>
              <a:t> and </a:t>
            </a:r>
            <a:r>
              <a:rPr lang="en-CA" sz="2000" dirty="0">
                <a:hlinkClick r:id="rId8"/>
              </a:rPr>
              <a:t>French</a:t>
            </a:r>
            <a:r>
              <a:rPr lang="en-CA" sz="2000" dirty="0"/>
              <a:t>; </a:t>
            </a:r>
            <a:r>
              <a:rPr lang="en-US" sz="2000" dirty="0"/>
              <a:t>SSHRC-eligible applicants can submit their proposals through the SIM system in English or French.</a:t>
            </a:r>
          </a:p>
          <a:p>
            <a:pPr marL="0" indent="0" algn="ctr">
              <a:buClr>
                <a:srgbClr val="C00000"/>
              </a:buClr>
              <a:buNone/>
            </a:pPr>
            <a:r>
              <a:rPr lang="en-CA" sz="2000" dirty="0"/>
              <a:t>Deadline: November 17</a:t>
            </a:r>
            <a:r>
              <a:rPr lang="en-CA" sz="2000" baseline="30000" dirty="0"/>
              <a:t>th</a:t>
            </a:r>
            <a:r>
              <a:rPr lang="en-CA" sz="2000" dirty="0"/>
              <a:t>, 2021</a:t>
            </a:r>
          </a:p>
          <a:p>
            <a:pPr marL="0" indent="0" algn="ctr">
              <a:buClr>
                <a:srgbClr val="C00000"/>
              </a:buClr>
              <a:buNone/>
            </a:pPr>
            <a:r>
              <a:rPr lang="en-CA" sz="3200" b="1" dirty="0">
                <a:solidFill>
                  <a:srgbClr val="0033CC"/>
                </a:solidFill>
              </a:rPr>
              <a:t>10:00 a.m. Eastern</a:t>
            </a:r>
          </a:p>
          <a:p>
            <a:pPr>
              <a:buClr>
                <a:srgbClr val="C00000"/>
              </a:buClr>
            </a:pPr>
            <a:endParaRPr lang="en-CA" sz="2000" dirty="0"/>
          </a:p>
        </p:txBody>
      </p:sp>
      <p:sp>
        <p:nvSpPr>
          <p:cNvPr id="4" name="Slide Number Placeholder 3"/>
          <p:cNvSpPr>
            <a:spLocks noGrp="1"/>
          </p:cNvSpPr>
          <p:nvPr>
            <p:ph type="sldNum" sz="quarter" idx="12"/>
          </p:nvPr>
        </p:nvSpPr>
        <p:spPr/>
        <p:txBody>
          <a:bodyPr/>
          <a:lstStyle/>
          <a:p>
            <a:fld id="{06C1804C-D6E4-444E-AFB5-2AED4D20AFFF}" type="slidenum">
              <a:rPr lang="en-CA" smtClean="0"/>
              <a:t>23</a:t>
            </a:fld>
            <a:endParaRPr lang="en-CA" dirty="0"/>
          </a:p>
        </p:txBody>
      </p:sp>
      <p:pic>
        <p:nvPicPr>
          <p:cNvPr id="5" name="Picture 4" descr="C:\Users\Marzena_Bien\Desktop\SSHRC-CRSH_FIP.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5650" y="1137083"/>
            <a:ext cx="5219700" cy="250666"/>
          </a:xfrm>
          <a:prstGeom prst="rect">
            <a:avLst/>
          </a:prstGeom>
          <a:noFill/>
          <a:ln>
            <a:noFill/>
          </a:ln>
        </p:spPr>
      </p:pic>
      <p:pic>
        <p:nvPicPr>
          <p:cNvPr id="11" name="Audio 10">
            <a:hlinkClick r:id="" action="ppaction://media"/>
            <a:extLst>
              <a:ext uri="{FF2B5EF4-FFF2-40B4-BE49-F238E27FC236}">
                <a16:creationId xmlns:a16="http://schemas.microsoft.com/office/drawing/2014/main" id="{A7E9EB1B-110A-4434-A1F9-6DEE03AB2B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168938"/>
      </p:ext>
    </p:extLst>
  </p:cSld>
  <p:clrMapOvr>
    <a:masterClrMapping/>
  </p:clrMapOvr>
  <mc:AlternateContent xmlns:mc="http://schemas.openxmlformats.org/markup-compatibility/2006" xmlns:p14="http://schemas.microsoft.com/office/powerpoint/2010/main">
    <mc:Choice Requires="p14">
      <p:transition spd="slow" p14:dur="2000" advTm="132178"/>
    </mc:Choice>
    <mc:Fallback xmlns="">
      <p:transition spd="slow" advTm="13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Indicative timeline</a:t>
            </a:r>
          </a:p>
        </p:txBody>
      </p:sp>
      <p:sp>
        <p:nvSpPr>
          <p:cNvPr id="3" name="Content Placeholder 2"/>
          <p:cNvSpPr>
            <a:spLocks noGrp="1"/>
          </p:cNvSpPr>
          <p:nvPr>
            <p:ph idx="1"/>
          </p:nvPr>
        </p:nvSpPr>
        <p:spPr>
          <a:xfrm>
            <a:off x="628650" y="1184003"/>
            <a:ext cx="8280605" cy="4673295"/>
          </a:xfrm>
        </p:spPr>
        <p:txBody>
          <a:bodyPr>
            <a:noAutofit/>
          </a:bodyPr>
          <a:lstStyle/>
          <a:p>
            <a:pPr marL="0" indent="0">
              <a:buNone/>
            </a:pPr>
            <a:r>
              <a:rPr lang="en-GB" sz="2000" dirty="0"/>
              <a:t>		    July 2021	Call for proposals open on SIM</a:t>
            </a:r>
          </a:p>
          <a:p>
            <a:pPr marL="0" indent="0">
              <a:buNone/>
            </a:pPr>
            <a:endParaRPr lang="en-GB" sz="2000" dirty="0"/>
          </a:p>
          <a:p>
            <a:pPr marL="0" indent="0">
              <a:buNone/>
            </a:pPr>
            <a:r>
              <a:rPr lang="en-GB" sz="2000" dirty="0"/>
              <a:t>              November 17</a:t>
            </a:r>
            <a:r>
              <a:rPr lang="en-GB" sz="2000" baseline="30000" dirty="0"/>
              <a:t>th</a:t>
            </a:r>
            <a:r>
              <a:rPr lang="en-GB" sz="2000" dirty="0"/>
              <a:t>, 2021	Deadline for submitting proposals</a:t>
            </a:r>
          </a:p>
          <a:p>
            <a:pPr marL="0" indent="0">
              <a:buNone/>
            </a:pPr>
            <a:endParaRPr lang="en-GB" sz="2000" dirty="0"/>
          </a:p>
          <a:p>
            <a:pPr marL="0" indent="0">
              <a:buNone/>
            </a:pPr>
            <a:r>
              <a:rPr lang="en-GB" sz="2000" dirty="0"/>
              <a:t>                   April – May 2022	Main applicant response to external 					assessment</a:t>
            </a:r>
            <a:endParaRPr lang="en-CA" sz="2000" dirty="0"/>
          </a:p>
          <a:p>
            <a:pPr marL="0" indent="0">
              <a:buNone/>
            </a:pPr>
            <a:r>
              <a:rPr lang="en-US" sz="2000" dirty="0"/>
              <a:t>		  June </a:t>
            </a:r>
            <a:r>
              <a:rPr lang="en-GB" sz="2000" dirty="0"/>
              <a:t>2022	Commissioning panel meeting</a:t>
            </a:r>
            <a:endParaRPr lang="en-CA" sz="2000" dirty="0"/>
          </a:p>
          <a:p>
            <a:pPr marL="0" indent="0">
              <a:buNone/>
            </a:pPr>
            <a:endParaRPr lang="en-US" sz="2000" dirty="0"/>
          </a:p>
          <a:p>
            <a:pPr marL="0" indent="0">
              <a:buNone/>
            </a:pPr>
            <a:r>
              <a:rPr lang="en-GB" sz="2000" dirty="0"/>
              <a:t>		 Sept. 2022	Final decisions to applicants</a:t>
            </a:r>
            <a:endParaRPr lang="en-CA" sz="2000" dirty="0"/>
          </a:p>
          <a:p>
            <a:pPr marL="0" indent="0">
              <a:buNone/>
            </a:pPr>
            <a:endParaRPr lang="en-US" sz="2000" dirty="0"/>
          </a:p>
          <a:p>
            <a:pPr marL="0" indent="0">
              <a:buNone/>
            </a:pPr>
            <a:r>
              <a:rPr lang="en-GB" sz="2000" dirty="0"/>
              <a:t>Oct. 2022 to March 31</a:t>
            </a:r>
            <a:r>
              <a:rPr lang="en-GB" sz="2000" baseline="30000" dirty="0"/>
              <a:t>st</a:t>
            </a:r>
            <a:r>
              <a:rPr lang="en-GB" sz="2000" dirty="0"/>
              <a:t>, 2023	Start of projects</a:t>
            </a:r>
            <a:endParaRPr lang="en-CA" sz="2000" dirty="0"/>
          </a:p>
        </p:txBody>
      </p:sp>
      <p:sp>
        <p:nvSpPr>
          <p:cNvPr id="4" name="Slide Number Placeholder 3"/>
          <p:cNvSpPr>
            <a:spLocks noGrp="1"/>
          </p:cNvSpPr>
          <p:nvPr>
            <p:ph type="sldNum" sz="quarter" idx="12"/>
          </p:nvPr>
        </p:nvSpPr>
        <p:spPr/>
        <p:txBody>
          <a:bodyPr/>
          <a:lstStyle/>
          <a:p>
            <a:fld id="{06C1804C-D6E4-444E-AFB5-2AED4D20AFFF}" type="slidenum">
              <a:rPr lang="en-CA" smtClean="0"/>
              <a:t>24</a:t>
            </a:fld>
            <a:endParaRPr lang="en-CA" dirty="0"/>
          </a:p>
        </p:txBody>
      </p:sp>
      <p:sp>
        <p:nvSpPr>
          <p:cNvPr id="7" name="Down Arrow 6"/>
          <p:cNvSpPr/>
          <p:nvPr/>
        </p:nvSpPr>
        <p:spPr>
          <a:xfrm>
            <a:off x="3581400" y="1184003"/>
            <a:ext cx="809625" cy="46732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Content Placeholder 2"/>
          <p:cNvSpPr txBox="1">
            <a:spLocks/>
          </p:cNvSpPr>
          <p:nvPr/>
        </p:nvSpPr>
        <p:spPr>
          <a:xfrm>
            <a:off x="4286250" y="1184003"/>
            <a:ext cx="4229099" cy="494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p:txBody>
      </p:sp>
      <p:pic>
        <p:nvPicPr>
          <p:cNvPr id="11" name="Audio 10">
            <a:hlinkClick r:id="" action="ppaction://media"/>
            <a:extLst>
              <a:ext uri="{FF2B5EF4-FFF2-40B4-BE49-F238E27FC236}">
                <a16:creationId xmlns:a16="http://schemas.microsoft.com/office/drawing/2014/main" id="{E0B1F8C5-DFDD-47BA-9E21-4BFF042CA4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2457535"/>
      </p:ext>
    </p:extLst>
  </p:cSld>
  <p:clrMapOvr>
    <a:masterClrMapping/>
  </p:clrMapOvr>
  <mc:AlternateContent xmlns:mc="http://schemas.openxmlformats.org/markup-compatibility/2006" xmlns:p14="http://schemas.microsoft.com/office/powerpoint/2010/main">
    <mc:Choice Requires="p14">
      <p:transition spd="slow" p14:dur="2000" advTm="42013"/>
    </mc:Choice>
    <mc:Fallback xmlns="">
      <p:transition spd="slow" advTm="4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Do get in touch</a:t>
            </a:r>
            <a:endParaRPr lang="en-CA" sz="32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14250590"/>
              </p:ext>
            </p:extLst>
          </p:nvPr>
        </p:nvGraphicFramePr>
        <p:xfrm>
          <a:off x="621437" y="1136342"/>
          <a:ext cx="7893913" cy="3733782"/>
        </p:xfrm>
        <a:graphic>
          <a:graphicData uri="http://schemas.openxmlformats.org/drawingml/2006/table">
            <a:tbl>
              <a:tblPr firstRow="1" bandRow="1">
                <a:tableStyleId>{5C22544A-7EE6-4342-B048-85BDC9FD1C3A}</a:tableStyleId>
              </a:tblPr>
              <a:tblGrid>
                <a:gridCol w="3155658">
                  <a:extLst>
                    <a:ext uri="{9D8B030D-6E8A-4147-A177-3AD203B41FA5}">
                      <a16:colId xmlns:a16="http://schemas.microsoft.com/office/drawing/2014/main" val="1612415372"/>
                    </a:ext>
                  </a:extLst>
                </a:gridCol>
                <a:gridCol w="4738255">
                  <a:extLst>
                    <a:ext uri="{9D8B030D-6E8A-4147-A177-3AD203B41FA5}">
                      <a16:colId xmlns:a16="http://schemas.microsoft.com/office/drawing/2014/main" val="591015588"/>
                    </a:ext>
                  </a:extLst>
                </a:gridCol>
              </a:tblGrid>
              <a:tr h="715435">
                <a:tc gridSpan="2">
                  <a:txBody>
                    <a:bodyPr/>
                    <a:lstStyle/>
                    <a:p>
                      <a:pPr algn="ctr"/>
                      <a:r>
                        <a:rPr lang="en-CA" b="1" dirty="0">
                          <a:solidFill>
                            <a:srgbClr val="C00000"/>
                          </a:solidFill>
                        </a:rPr>
                        <a:t>ORA 7 Call Secretariat: </a:t>
                      </a:r>
                      <a:r>
                        <a:rPr lang="en-CA" b="1" dirty="0">
                          <a:solidFill>
                            <a:schemeClr val="tx1"/>
                          </a:solidFill>
                          <a:hlinkClick r:id="rId5"/>
                        </a:rPr>
                        <a:t>partnerships@sshrc-crsh.gc.ca</a:t>
                      </a:r>
                      <a:r>
                        <a:rPr lang="en-CA" b="1" dirty="0">
                          <a:solidFill>
                            <a:schemeClr val="tx1"/>
                          </a:solidFill>
                        </a:rPr>
                        <a:t>  </a:t>
                      </a:r>
                    </a:p>
                    <a:p>
                      <a:pPr algn="ctr"/>
                      <a:r>
                        <a:rPr lang="en-CA" b="1" dirty="0">
                          <a:solidFill>
                            <a:srgbClr val="C00000"/>
                          </a:solidFill>
                        </a:rPr>
                        <a:t>SIM Helpdesk: </a:t>
                      </a:r>
                      <a:r>
                        <a:rPr lang="en-CA" b="1" dirty="0">
                          <a:solidFill>
                            <a:schemeClr val="tx1"/>
                          </a:solidFill>
                          <a:hlinkClick r:id="rId6"/>
                        </a:rPr>
                        <a:t>ORA7.si@agencerecherche.fr</a:t>
                      </a:r>
                      <a:r>
                        <a:rPr lang="en-CA" b="1" dirty="0">
                          <a:solidFill>
                            <a:schemeClr val="tx1"/>
                          </a:solidFill>
                        </a:rPr>
                        <a:t>  </a:t>
                      </a:r>
                    </a:p>
                  </a:txBody>
                  <a:tcPr>
                    <a:gradFill flip="none" rotWithShape="1">
                      <a:gsLst>
                        <a:gs pos="0">
                          <a:schemeClr val="accent1">
                            <a:lumMod val="40000"/>
                            <a:lumOff val="60000"/>
                          </a:schemeClr>
                        </a:gs>
                        <a:gs pos="0">
                          <a:srgbClr val="C00000">
                            <a:tint val="44500"/>
                            <a:satMod val="160000"/>
                          </a:srgbClr>
                        </a:gs>
                        <a:gs pos="100000">
                          <a:srgbClr val="C00000">
                            <a:tint val="23500"/>
                            <a:satMod val="160000"/>
                          </a:srgbClr>
                        </a:gs>
                      </a:gsLst>
                      <a:lin ang="5400000" scaled="1"/>
                      <a:tileRect/>
                    </a:gradFill>
                  </a:tcPr>
                </a:tc>
                <a:tc hMerge="1">
                  <a:txBody>
                    <a:bodyPr/>
                    <a:lstStyle/>
                    <a:p>
                      <a:endParaRPr lang="en-CA" dirty="0"/>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tcPr>
                </a:tc>
                <a:extLst>
                  <a:ext uri="{0D108BD9-81ED-4DB2-BD59-A6C34878D82A}">
                    <a16:rowId xmlns:a16="http://schemas.microsoft.com/office/drawing/2014/main" val="2002230104"/>
                  </a:ext>
                </a:extLst>
              </a:tr>
              <a:tr h="1368501">
                <a:tc>
                  <a:txBody>
                    <a:bodyPr/>
                    <a:lstStyle/>
                    <a:p>
                      <a:r>
                        <a:rPr lang="en-US" b="1" dirty="0">
                          <a:solidFill>
                            <a:srgbClr val="C00000"/>
                          </a:solidFill>
                        </a:rPr>
                        <a:t>Canada, SSHRC</a:t>
                      </a:r>
                    </a:p>
                    <a:p>
                      <a:r>
                        <a:rPr lang="en-CA" dirty="0">
                          <a:hlinkClick r:id="rId5"/>
                        </a:rPr>
                        <a:t>partnerships@sshrc-crsh.gc.ca</a:t>
                      </a:r>
                      <a:r>
                        <a:rPr lang="en-CA" dirty="0"/>
                        <a:t>  </a:t>
                      </a:r>
                    </a:p>
                    <a:p>
                      <a:r>
                        <a:rPr lang="en-CA" dirty="0"/>
                        <a:t>(Contact SSHRC if you wish to submit in French.) </a:t>
                      </a:r>
                    </a:p>
                  </a:txBody>
                  <a:tcPr>
                    <a:gradFill flip="none" rotWithShape="1">
                      <a:gsLst>
                        <a:gs pos="0">
                          <a:srgbClr val="C00000">
                            <a:tint val="66000"/>
                            <a:satMod val="160000"/>
                          </a:srgbClr>
                        </a:gs>
                        <a:gs pos="0">
                          <a:srgbClr val="C00000">
                            <a:tint val="44500"/>
                            <a:satMod val="160000"/>
                          </a:srgbClr>
                        </a:gs>
                        <a:gs pos="100000">
                          <a:srgbClr val="C00000">
                            <a:tint val="23500"/>
                            <a:satMod val="160000"/>
                          </a:srgbClr>
                        </a:gs>
                      </a:gsLst>
                      <a:lin ang="54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France, ANR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a:solidFill>
                            <a:schemeClr val="tx1"/>
                          </a:solidFill>
                          <a:hlinkClick r:id="rId7"/>
                        </a:rPr>
                        <a:t>ORA7@agencerecherche.fr</a:t>
                      </a:r>
                      <a:r>
                        <a:rPr lang="en-CA" b="1">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dirty="0">
                        <a:solidFill>
                          <a:srgbClr val="C00000"/>
                        </a:solidFill>
                      </a:endParaRPr>
                    </a:p>
                  </a:txBody>
                  <a:tcPr>
                    <a:gradFill flip="none" rotWithShape="1">
                      <a:gsLst>
                        <a:gs pos="0">
                          <a:srgbClr val="C00000">
                            <a:tint val="66000"/>
                            <a:satMod val="160000"/>
                          </a:srgbClr>
                        </a:gs>
                        <a:gs pos="0">
                          <a:srgbClr val="C00000">
                            <a:tint val="44500"/>
                            <a:satMod val="160000"/>
                          </a:srgbClr>
                        </a:gs>
                        <a:gs pos="100000">
                          <a:srgbClr val="C00000">
                            <a:tint val="23500"/>
                            <a:satMod val="160000"/>
                          </a:srgbClr>
                        </a:gs>
                      </a:gsLst>
                      <a:lin ang="5400000" scaled="1"/>
                      <a:tileRect/>
                    </a:gradFill>
                  </a:tcPr>
                </a:tc>
                <a:extLst>
                  <a:ext uri="{0D108BD9-81ED-4DB2-BD59-A6C34878D82A}">
                    <a16:rowId xmlns:a16="http://schemas.microsoft.com/office/drawing/2014/main" val="3926228632"/>
                  </a:ext>
                </a:extLst>
              </a:tr>
              <a:tr h="690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solidFill>
                            <a:srgbClr val="C00000"/>
                          </a:solidFill>
                        </a:rPr>
                        <a:t>United Kingdom, ESRC </a:t>
                      </a:r>
                      <a:r>
                        <a:rPr lang="en-CA" dirty="0">
                          <a:hlinkClick r:id="rId8"/>
                        </a:rPr>
                        <a:t>ORA7@esrc.ukri.org</a:t>
                      </a:r>
                      <a:r>
                        <a:rPr lang="en-CA" dirty="0"/>
                        <a:t> </a:t>
                      </a:r>
                    </a:p>
                  </a:txBody>
                  <a:tcPr>
                    <a:gradFill flip="none" rotWithShape="1">
                      <a:gsLst>
                        <a:gs pos="0">
                          <a:srgbClr val="C00000">
                            <a:tint val="66000"/>
                            <a:satMod val="160000"/>
                          </a:srgbClr>
                        </a:gs>
                        <a:gs pos="0">
                          <a:srgbClr val="C00000">
                            <a:tint val="44500"/>
                            <a:satMod val="160000"/>
                          </a:srgbClr>
                        </a:gs>
                        <a:gs pos="100000">
                          <a:srgbClr val="C00000">
                            <a:tint val="23500"/>
                            <a:satMod val="160000"/>
                          </a:srgbClr>
                        </a:gs>
                      </a:gsLst>
                      <a:lin ang="5400000" scaled="1"/>
                      <a:tileRect/>
                    </a:gra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Germany, DFG</a:t>
                      </a:r>
                    </a:p>
                    <a:p>
                      <a:r>
                        <a:rPr lang="en-CA" dirty="0"/>
                        <a:t>Sigrid </a:t>
                      </a:r>
                      <a:r>
                        <a:rPr lang="en-CA" dirty="0" err="1"/>
                        <a:t>Claßen</a:t>
                      </a:r>
                      <a:r>
                        <a:rPr lang="en-CA" dirty="0"/>
                        <a:t>:</a:t>
                      </a:r>
                    </a:p>
                    <a:p>
                      <a:r>
                        <a:rPr lang="en-CA" dirty="0"/>
                        <a:t>+49 228 885-2209; </a:t>
                      </a:r>
                      <a:r>
                        <a:rPr lang="en-CA" dirty="0">
                          <a:hlinkClick r:id="rId9"/>
                        </a:rPr>
                        <a:t>sigrid.classen@dfg.de</a:t>
                      </a:r>
                      <a:r>
                        <a:rPr lang="en-CA" dirty="0"/>
                        <a:t>  </a:t>
                      </a:r>
                    </a:p>
                    <a:p>
                      <a:r>
                        <a:rPr lang="en-CA" dirty="0"/>
                        <a:t>Christiane </a:t>
                      </a:r>
                      <a:r>
                        <a:rPr lang="en-CA" dirty="0" err="1"/>
                        <a:t>Joerk</a:t>
                      </a:r>
                      <a:r>
                        <a:rPr lang="en-CA" dirty="0"/>
                        <a:t>:</a:t>
                      </a:r>
                    </a:p>
                    <a:p>
                      <a:r>
                        <a:rPr lang="en-CA" dirty="0"/>
                        <a:t>+49 228 885-2451; </a:t>
                      </a:r>
                      <a:r>
                        <a:rPr lang="en-CA" dirty="0">
                          <a:hlinkClick r:id="rId10"/>
                        </a:rPr>
                        <a:t>christiane.joerk@dfg.de</a:t>
                      </a:r>
                      <a:r>
                        <a:rPr lang="en-CA" dirty="0"/>
                        <a:t> </a:t>
                      </a:r>
                    </a:p>
                  </a:txBody>
                  <a:tcPr>
                    <a:gradFill flip="none" rotWithShape="1">
                      <a:gsLst>
                        <a:gs pos="0">
                          <a:srgbClr val="C00000">
                            <a:tint val="66000"/>
                            <a:satMod val="160000"/>
                          </a:srgbClr>
                        </a:gs>
                        <a:gs pos="0">
                          <a:srgbClr val="C00000">
                            <a:tint val="44500"/>
                            <a:satMod val="160000"/>
                          </a:srgbClr>
                        </a:gs>
                        <a:gs pos="100000">
                          <a:srgbClr val="C00000">
                            <a:tint val="23500"/>
                            <a:satMod val="160000"/>
                          </a:srgbClr>
                        </a:gs>
                      </a:gsLst>
                      <a:lin ang="5400000" scaled="1"/>
                      <a:tileRect/>
                    </a:gradFill>
                  </a:tcPr>
                </a:tc>
                <a:extLst>
                  <a:ext uri="{0D108BD9-81ED-4DB2-BD59-A6C34878D82A}">
                    <a16:rowId xmlns:a16="http://schemas.microsoft.com/office/drawing/2014/main" val="4152720310"/>
                  </a:ext>
                </a:extLst>
              </a:tr>
              <a:tr h="959382">
                <a:tc>
                  <a:txBody>
                    <a:bodyPr/>
                    <a:lstStyle/>
                    <a:p>
                      <a:r>
                        <a:rPr lang="en-CA" b="1" dirty="0">
                          <a:solidFill>
                            <a:srgbClr val="C00000"/>
                          </a:solidFill>
                        </a:rPr>
                        <a:t>Japan, JSPS </a:t>
                      </a:r>
                      <a:endParaRPr lang="en-CA" dirty="0">
                        <a:solidFill>
                          <a:srgbClr val="C00000"/>
                        </a:solidFill>
                      </a:endParaRPr>
                    </a:p>
                    <a:p>
                      <a:r>
                        <a:rPr lang="en-CA" dirty="0">
                          <a:hlinkClick r:id="rId11"/>
                        </a:rPr>
                        <a:t>bottom-up@jsps.go.jp</a:t>
                      </a:r>
                      <a:r>
                        <a:rPr lang="en-CA" dirty="0"/>
                        <a:t> </a:t>
                      </a:r>
                    </a:p>
                  </a:txBody>
                  <a:tcPr>
                    <a:gradFill flip="none" rotWithShape="1">
                      <a:gsLst>
                        <a:gs pos="0">
                          <a:srgbClr val="C00000">
                            <a:tint val="66000"/>
                            <a:satMod val="160000"/>
                          </a:srgbClr>
                        </a:gs>
                        <a:gs pos="0">
                          <a:srgbClr val="C00000">
                            <a:tint val="44500"/>
                            <a:satMod val="160000"/>
                          </a:srgbClr>
                        </a:gs>
                        <a:gs pos="100000">
                          <a:srgbClr val="C00000">
                            <a:tint val="23500"/>
                            <a:satMod val="160000"/>
                          </a:srgbClr>
                        </a:gs>
                      </a:gsLst>
                      <a:lin ang="5400000" scaled="1"/>
                      <a:tileRect/>
                    </a:gradFill>
                  </a:tcPr>
                </a:tc>
                <a:tc vMerge="1">
                  <a:txBody>
                    <a:bodyPr/>
                    <a:lstStyle/>
                    <a:p>
                      <a:endParaRPr lang="en-CA"/>
                    </a:p>
                  </a:txBody>
                  <a:tcPr/>
                </a:tc>
                <a:extLst>
                  <a:ext uri="{0D108BD9-81ED-4DB2-BD59-A6C34878D82A}">
                    <a16:rowId xmlns:a16="http://schemas.microsoft.com/office/drawing/2014/main" val="685507354"/>
                  </a:ext>
                </a:extLst>
              </a:tr>
            </a:tbl>
          </a:graphicData>
        </a:graphic>
      </p:graphicFrame>
      <p:sp>
        <p:nvSpPr>
          <p:cNvPr id="4" name="Slide Number Placeholder 3"/>
          <p:cNvSpPr>
            <a:spLocks noGrp="1"/>
          </p:cNvSpPr>
          <p:nvPr>
            <p:ph type="sldNum" sz="quarter" idx="12"/>
          </p:nvPr>
        </p:nvSpPr>
        <p:spPr/>
        <p:txBody>
          <a:bodyPr/>
          <a:lstStyle/>
          <a:p>
            <a:fld id="{06C1804C-D6E4-444E-AFB5-2AED4D20AFFF}" type="slidenum">
              <a:rPr lang="en-CA" smtClean="0"/>
              <a:t>25</a:t>
            </a:fld>
            <a:endParaRPr lang="en-CA" dirty="0"/>
          </a:p>
        </p:txBody>
      </p:sp>
      <p:pic>
        <p:nvPicPr>
          <p:cNvPr id="12" name="Audio 11">
            <a:hlinkClick r:id="" action="ppaction://media"/>
            <a:extLst>
              <a:ext uri="{FF2B5EF4-FFF2-40B4-BE49-F238E27FC236}">
                <a16:creationId xmlns:a16="http://schemas.microsoft.com/office/drawing/2014/main" id="{ECD441C2-6898-4A48-92ED-3BE71518583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35919402"/>
      </p:ext>
    </p:extLst>
  </p:cSld>
  <p:clrMapOvr>
    <a:masterClrMapping/>
  </p:clrMapOvr>
  <mc:AlternateContent xmlns:mc="http://schemas.openxmlformats.org/markup-compatibility/2006" xmlns:p14="http://schemas.microsoft.com/office/powerpoint/2010/main">
    <mc:Choice Requires="p14">
      <p:transition spd="slow" p14:dur="2000" advTm="26039"/>
    </mc:Choice>
    <mc:Fallback xmlns="">
      <p:transition spd="slow" advTm="2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Q&amp;A</a:t>
            </a:r>
          </a:p>
        </p:txBody>
      </p:sp>
      <p:sp>
        <p:nvSpPr>
          <p:cNvPr id="3" name="Content Placeholder 2"/>
          <p:cNvSpPr>
            <a:spLocks noGrp="1"/>
          </p:cNvSpPr>
          <p:nvPr>
            <p:ph idx="1"/>
          </p:nvPr>
        </p:nvSpPr>
        <p:spPr>
          <a:xfrm>
            <a:off x="628650" y="2219325"/>
            <a:ext cx="7886700" cy="3957638"/>
          </a:xfrm>
        </p:spPr>
        <p:txBody>
          <a:bodyPr>
            <a:normAutofit/>
          </a:bodyPr>
          <a:lstStyle/>
          <a:p>
            <a:pPr>
              <a:buClr>
                <a:srgbClr val="C00000"/>
              </a:buClr>
              <a:buFont typeface="Wingdings" panose="05000000000000000000" pitchFamily="2" charset="2"/>
              <a:buChar char="§"/>
              <a:defRPr/>
            </a:pPr>
            <a:r>
              <a:rPr lang="en-GB" sz="2000" dirty="0">
                <a:solidFill>
                  <a:prstClr val="black"/>
                </a:solidFill>
              </a:rPr>
              <a:t>Please keep your microphones switched off, and type your questions via the </a:t>
            </a:r>
            <a:r>
              <a:rPr lang="en-GB" sz="2000" dirty="0"/>
              <a:t>webinar chat function – please share with </a:t>
            </a:r>
            <a:r>
              <a:rPr lang="en-GB" sz="2000" b="1" dirty="0"/>
              <a:t>everyone</a:t>
            </a:r>
          </a:p>
          <a:p>
            <a:pPr>
              <a:buClr>
                <a:srgbClr val="C00000"/>
              </a:buClr>
              <a:buFont typeface="Wingdings" panose="05000000000000000000" pitchFamily="2" charset="2"/>
              <a:buChar char="§"/>
              <a:defRPr/>
            </a:pPr>
            <a:r>
              <a:rPr lang="en-GB" sz="2000" dirty="0"/>
              <a:t>Please keep questions of general relevance</a:t>
            </a:r>
          </a:p>
          <a:p>
            <a:pPr>
              <a:buClr>
                <a:srgbClr val="C00000"/>
              </a:buClr>
              <a:buFont typeface="Wingdings" panose="05000000000000000000" pitchFamily="2" charset="2"/>
              <a:buChar char="§"/>
              <a:defRPr/>
            </a:pPr>
            <a:r>
              <a:rPr lang="en-GB" sz="2000" dirty="0">
                <a:solidFill>
                  <a:prstClr val="black"/>
                </a:solidFill>
              </a:rPr>
              <a:t>Proposal-specific or further queries can be directed to </a:t>
            </a:r>
            <a:r>
              <a:rPr lang="en-GB" sz="2000" dirty="0">
                <a:solidFill>
                  <a:prstClr val="black"/>
                </a:solidFill>
                <a:hlinkClick r:id="rId5"/>
              </a:rPr>
              <a:t>partnerships@sshrc-crsh.gc.ca</a:t>
            </a:r>
            <a:endParaRPr lang="en-GB" sz="2000" dirty="0">
              <a:solidFill>
                <a:prstClr val="black"/>
              </a:solidFill>
            </a:endParaRPr>
          </a:p>
          <a:p>
            <a:pPr>
              <a:buClr>
                <a:srgbClr val="C00000"/>
              </a:buClr>
              <a:buSzPct val="100000"/>
              <a:buFont typeface="Wingdings" panose="05000000000000000000" pitchFamily="2" charset="2"/>
              <a:buChar char="§"/>
            </a:pPr>
            <a:r>
              <a:rPr lang="en-CA" sz="2000" dirty="0"/>
              <a:t>Recording, deck and an updated FAQ with the collected questions and answers will be available on the ANR’s website: </a:t>
            </a:r>
            <a:r>
              <a:rPr lang="en-CA" sz="2000" dirty="0">
                <a:hlinkClick r:id="rId6"/>
              </a:rPr>
              <a:t>https://anr.fr/ORA7</a:t>
            </a:r>
            <a:r>
              <a:rPr lang="en-CA" sz="2000" dirty="0"/>
              <a:t>   </a:t>
            </a:r>
          </a:p>
        </p:txBody>
      </p:sp>
      <p:sp>
        <p:nvSpPr>
          <p:cNvPr id="4" name="Slide Number Placeholder 3"/>
          <p:cNvSpPr>
            <a:spLocks noGrp="1"/>
          </p:cNvSpPr>
          <p:nvPr>
            <p:ph type="sldNum" sz="quarter" idx="12"/>
          </p:nvPr>
        </p:nvSpPr>
        <p:spPr/>
        <p:txBody>
          <a:bodyPr/>
          <a:lstStyle/>
          <a:p>
            <a:fld id="{06C1804C-D6E4-444E-AFB5-2AED4D20AFFF}" type="slidenum">
              <a:rPr lang="en-CA" smtClean="0"/>
              <a:t>26</a:t>
            </a:fld>
            <a:endParaRPr lang="en-CA" dirty="0"/>
          </a:p>
        </p:txBody>
      </p:sp>
      <p:pic>
        <p:nvPicPr>
          <p:cNvPr id="5"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130800" y="0"/>
            <a:ext cx="40132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udio 21">
            <a:hlinkClick r:id="" action="ppaction://media"/>
            <a:extLst>
              <a:ext uri="{FF2B5EF4-FFF2-40B4-BE49-F238E27FC236}">
                <a16:creationId xmlns:a16="http://schemas.microsoft.com/office/drawing/2014/main" id="{C8530592-E76F-4887-A61B-6C24752B2E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9701014"/>
      </p:ext>
    </p:extLst>
  </p:cSld>
  <p:clrMapOvr>
    <a:masterClrMapping/>
  </p:clrMapOvr>
  <mc:AlternateContent xmlns:mc="http://schemas.openxmlformats.org/markup-compatibility/2006" xmlns:p14="http://schemas.microsoft.com/office/powerpoint/2010/main">
    <mc:Choice Requires="p14">
      <p:transition spd="slow" p14:dur="2000" advTm="55333"/>
    </mc:Choice>
    <mc:Fallback xmlns="">
      <p:transition spd="slow" advTm="5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282" y="2790824"/>
            <a:ext cx="7772400" cy="1700213"/>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r>
              <a:rPr lang="en-GB" sz="4000" b="1" dirty="0">
                <a:solidFill>
                  <a:srgbClr val="0033CC"/>
                </a:solidFill>
              </a:rPr>
              <a:t>Thank you for your time and attention!</a:t>
            </a:r>
            <a:endParaRPr lang="en-CA" sz="4000" b="1" dirty="0">
              <a:solidFill>
                <a:srgbClr val="0033CC"/>
              </a:solidFill>
            </a:endParaRPr>
          </a:p>
        </p:txBody>
      </p:sp>
      <p:grpSp>
        <p:nvGrpSpPr>
          <p:cNvPr id="9" name="Group 8"/>
          <p:cNvGrpSpPr/>
          <p:nvPr/>
        </p:nvGrpSpPr>
        <p:grpSpPr>
          <a:xfrm>
            <a:off x="1593482" y="803487"/>
            <a:ext cx="5961517" cy="1027130"/>
            <a:chOff x="1614440" y="374384"/>
            <a:chExt cx="5961517" cy="1027130"/>
          </a:xfrm>
        </p:grpSpPr>
        <p:pic>
          <p:nvPicPr>
            <p:cNvPr id="10" name="Picture 9">
              <a:extLst>
                <a:ext uri="{FF2B5EF4-FFF2-40B4-BE49-F238E27FC236}">
                  <a16:creationId xmlns:a16="http://schemas.microsoft.com/office/drawing/2014/main" id="{257F5DED-8808-ED4A-B8C7-5C2B89EE0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743" y="511058"/>
              <a:ext cx="1582214" cy="398815"/>
            </a:xfrm>
            <a:prstGeom prst="rect">
              <a:avLst/>
            </a:prstGeom>
          </p:spPr>
        </p:pic>
        <p:pic>
          <p:nvPicPr>
            <p:cNvPr id="11" name="Picture 10" descr="C:\Users\Marzena_Bien\Desktop\SSHRC-CRSH_FIP.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1115" y="1190708"/>
              <a:ext cx="4389679" cy="210806"/>
            </a:xfrm>
            <a:prstGeom prst="rect">
              <a:avLst/>
            </a:prstGeom>
            <a:noFill/>
            <a:ln>
              <a:no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4440" y="374384"/>
              <a:ext cx="1492570" cy="672161"/>
            </a:xfrm>
            <a:prstGeom prst="rect">
              <a:avLst/>
            </a:prstGeom>
            <a:noFill/>
            <a:ln>
              <a:noFill/>
            </a:ln>
          </p:spPr>
        </p:pic>
        <p:pic>
          <p:nvPicPr>
            <p:cNvPr id="13" name="img411247" descr="3a969a70-5981-4ad4-aa0a-e5cd1c5e8b7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168" y="415248"/>
              <a:ext cx="26955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2729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Agenda</a:t>
            </a:r>
          </a:p>
        </p:txBody>
      </p:sp>
      <p:sp>
        <p:nvSpPr>
          <p:cNvPr id="3" name="Content Placeholder 2"/>
          <p:cNvSpPr>
            <a:spLocks noGrp="1"/>
          </p:cNvSpPr>
          <p:nvPr>
            <p:ph idx="1"/>
          </p:nvPr>
        </p:nvSpPr>
        <p:spPr/>
        <p:txBody>
          <a:bodyPr>
            <a:noAutofit/>
          </a:bodyPr>
          <a:lstStyle/>
          <a:p>
            <a:pPr>
              <a:buClr>
                <a:srgbClr val="C00000"/>
              </a:buClr>
              <a:buSzPct val="100000"/>
              <a:buFont typeface="Wingdings" panose="05000000000000000000" pitchFamily="2" charset="2"/>
              <a:buChar char="§"/>
            </a:pPr>
            <a:r>
              <a:rPr lang="en-CA" sz="2000" dirty="0"/>
              <a:t>Introduction</a:t>
            </a:r>
          </a:p>
          <a:p>
            <a:pPr>
              <a:buClr>
                <a:srgbClr val="C00000"/>
              </a:buClr>
              <a:buSzPct val="100000"/>
              <a:buFont typeface="Wingdings" panose="05000000000000000000" pitchFamily="2" charset="2"/>
              <a:buChar char="§"/>
            </a:pPr>
            <a:r>
              <a:rPr lang="en-CA" sz="2000" dirty="0"/>
              <a:t>Call mechanisms</a:t>
            </a:r>
          </a:p>
          <a:p>
            <a:pPr lvl="1">
              <a:buClr>
                <a:srgbClr val="C00000"/>
              </a:buClr>
              <a:buSzPct val="100000"/>
              <a:buFont typeface="Courier New" panose="02070309020205020404" pitchFamily="49" charset="0"/>
              <a:buChar char="o"/>
            </a:pPr>
            <a:r>
              <a:rPr lang="en-CA" sz="1800" dirty="0"/>
              <a:t>Call summary</a:t>
            </a:r>
          </a:p>
          <a:p>
            <a:pPr lvl="1">
              <a:buClr>
                <a:srgbClr val="C00000"/>
              </a:buClr>
              <a:buSzPct val="100000"/>
              <a:buFont typeface="Courier New" panose="02070309020205020404" pitchFamily="49" charset="0"/>
              <a:buChar char="o"/>
            </a:pPr>
            <a:r>
              <a:rPr lang="en-CA" sz="1800" dirty="0"/>
              <a:t>Eligibility criteria</a:t>
            </a:r>
          </a:p>
          <a:p>
            <a:pPr lvl="1">
              <a:buClr>
                <a:srgbClr val="C00000"/>
              </a:buClr>
              <a:buSzPct val="100000"/>
              <a:buFont typeface="Courier New" panose="02070309020205020404" pitchFamily="49" charset="0"/>
              <a:buChar char="o"/>
            </a:pPr>
            <a:r>
              <a:rPr lang="en-CA" sz="1800" dirty="0"/>
              <a:t>Japanese cooperation partners</a:t>
            </a:r>
          </a:p>
          <a:p>
            <a:pPr lvl="1">
              <a:buClr>
                <a:srgbClr val="C00000"/>
              </a:buClr>
              <a:buSzPct val="100000"/>
              <a:buFont typeface="Courier New" panose="02070309020205020404" pitchFamily="49" charset="0"/>
              <a:buChar char="o"/>
            </a:pPr>
            <a:r>
              <a:rPr lang="en-CA" sz="1800" dirty="0"/>
              <a:t>How to apply</a:t>
            </a:r>
          </a:p>
          <a:p>
            <a:pPr lvl="1">
              <a:buClr>
                <a:srgbClr val="C00000"/>
              </a:buClr>
              <a:buSzPct val="100000"/>
              <a:buFont typeface="Courier New" panose="02070309020205020404" pitchFamily="49" charset="0"/>
              <a:buChar char="o"/>
            </a:pPr>
            <a:r>
              <a:rPr lang="en-CA" sz="1800" dirty="0"/>
              <a:t>Decision-making process</a:t>
            </a:r>
          </a:p>
          <a:p>
            <a:pPr lvl="1">
              <a:buClr>
                <a:srgbClr val="C00000"/>
              </a:buClr>
              <a:buSzPct val="100000"/>
              <a:buFont typeface="Courier New" panose="02070309020205020404" pitchFamily="49" charset="0"/>
              <a:buChar char="o"/>
            </a:pPr>
            <a:r>
              <a:rPr lang="en-US" sz="1800" dirty="0"/>
              <a:t>Final steps</a:t>
            </a:r>
            <a:endParaRPr lang="en-CA" sz="1800" dirty="0"/>
          </a:p>
          <a:p>
            <a:pPr lvl="1">
              <a:buClr>
                <a:srgbClr val="C00000"/>
              </a:buClr>
              <a:buSzPct val="100000"/>
              <a:buFont typeface="Courier New" panose="02070309020205020404" pitchFamily="49" charset="0"/>
              <a:buChar char="o"/>
            </a:pPr>
            <a:r>
              <a:rPr lang="en-CA" sz="1800" dirty="0"/>
              <a:t>Assessment criteria</a:t>
            </a:r>
          </a:p>
          <a:p>
            <a:pPr lvl="1">
              <a:buClr>
                <a:srgbClr val="C00000"/>
              </a:buClr>
              <a:buSzPct val="100000"/>
              <a:buFont typeface="Courier New" panose="02070309020205020404" pitchFamily="49" charset="0"/>
              <a:buChar char="o"/>
            </a:pPr>
            <a:r>
              <a:rPr lang="en-US" sz="1800" dirty="0"/>
              <a:t>Content of proposals</a:t>
            </a:r>
            <a:endParaRPr lang="en-CA" sz="1800" dirty="0"/>
          </a:p>
          <a:p>
            <a:pPr>
              <a:buClr>
                <a:srgbClr val="C00000"/>
              </a:buClr>
              <a:buSzPct val="100000"/>
              <a:buFont typeface="Wingdings" panose="05000000000000000000" pitchFamily="2" charset="2"/>
              <a:buChar char="§"/>
            </a:pPr>
            <a:r>
              <a:rPr lang="en-US" sz="2000" dirty="0"/>
              <a:t>Agency-specific information</a:t>
            </a:r>
          </a:p>
          <a:p>
            <a:pPr>
              <a:buClr>
                <a:srgbClr val="C00000"/>
              </a:buClr>
              <a:buSzPct val="100000"/>
              <a:buFont typeface="Wingdings" panose="05000000000000000000" pitchFamily="2" charset="2"/>
              <a:buChar char="§"/>
            </a:pPr>
            <a:r>
              <a:rPr lang="en-CA" sz="2000" dirty="0"/>
              <a:t>Indicative timeline</a:t>
            </a:r>
          </a:p>
          <a:p>
            <a:pPr>
              <a:buClr>
                <a:srgbClr val="C00000"/>
              </a:buClr>
              <a:buSzPct val="100000"/>
              <a:buFont typeface="Wingdings" panose="05000000000000000000" pitchFamily="2" charset="2"/>
              <a:buChar char="§"/>
            </a:pPr>
            <a:r>
              <a:rPr lang="en-CA" sz="2000" dirty="0"/>
              <a:t>Do get in touch</a:t>
            </a:r>
          </a:p>
          <a:p>
            <a:pPr>
              <a:buClr>
                <a:srgbClr val="C00000"/>
              </a:buClr>
              <a:buSzPct val="100000"/>
              <a:buFont typeface="Wingdings" panose="05000000000000000000" pitchFamily="2" charset="2"/>
              <a:buChar char="§"/>
            </a:pPr>
            <a:r>
              <a:rPr lang="en-CA" sz="2000" dirty="0"/>
              <a:t>Q&amp;A</a:t>
            </a:r>
          </a:p>
        </p:txBody>
      </p:sp>
      <p:sp>
        <p:nvSpPr>
          <p:cNvPr id="4" name="Slide Number Placeholder 3"/>
          <p:cNvSpPr>
            <a:spLocks noGrp="1"/>
          </p:cNvSpPr>
          <p:nvPr>
            <p:ph type="sldNum" sz="quarter" idx="12"/>
          </p:nvPr>
        </p:nvSpPr>
        <p:spPr/>
        <p:txBody>
          <a:bodyPr/>
          <a:lstStyle/>
          <a:p>
            <a:fld id="{06C1804C-D6E4-444E-AFB5-2AED4D20AFFF}" type="slidenum">
              <a:rPr lang="en-CA" smtClean="0"/>
              <a:t>3</a:t>
            </a:fld>
            <a:endParaRPr lang="en-CA" dirty="0"/>
          </a:p>
        </p:txBody>
      </p:sp>
      <p:pic>
        <p:nvPicPr>
          <p:cNvPr id="7" name="Audio 6">
            <a:hlinkClick r:id="" action="ppaction://media"/>
            <a:extLst>
              <a:ext uri="{FF2B5EF4-FFF2-40B4-BE49-F238E27FC236}">
                <a16:creationId xmlns:a16="http://schemas.microsoft.com/office/drawing/2014/main" id="{DCCE1066-417E-47A4-8960-5AAD10DD7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3947644"/>
      </p:ext>
    </p:extLst>
  </p:cSld>
  <p:clrMapOvr>
    <a:masterClrMapping/>
  </p:clrMapOvr>
  <mc:AlternateContent xmlns:mc="http://schemas.openxmlformats.org/markup-compatibility/2006" xmlns:p14="http://schemas.microsoft.com/office/powerpoint/2010/main">
    <mc:Choice Requires="p14">
      <p:transition spd="slow" p14:dur="2000" advTm="51664"/>
    </mc:Choice>
    <mc:Fallback xmlns="">
      <p:transition spd="slow" advTm="5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97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Call summary</a:t>
            </a:r>
          </a:p>
        </p:txBody>
      </p:sp>
      <p:sp>
        <p:nvSpPr>
          <p:cNvPr id="3" name="Content Placeholder 2"/>
          <p:cNvSpPr>
            <a:spLocks noGrp="1"/>
          </p:cNvSpPr>
          <p:nvPr>
            <p:ph idx="1"/>
          </p:nvPr>
        </p:nvSpPr>
        <p:spPr/>
        <p:txBody>
          <a:bodyPr>
            <a:normAutofit/>
          </a:bodyPr>
          <a:lstStyle/>
          <a:p>
            <a:pPr>
              <a:buClr>
                <a:srgbClr val="C00000"/>
              </a:buClr>
              <a:buSzPct val="100000"/>
              <a:buFont typeface="Wingdings" panose="05000000000000000000" pitchFamily="2" charset="2"/>
              <a:buChar char="§"/>
            </a:pPr>
            <a:r>
              <a:rPr lang="en-CA" sz="2000" dirty="0"/>
              <a:t>Four funding agencies: ANR, DFG, ESRC, and SSHRC</a:t>
            </a:r>
          </a:p>
          <a:p>
            <a:pPr>
              <a:buClr>
                <a:srgbClr val="C00000"/>
              </a:buClr>
              <a:buSzPct val="100000"/>
              <a:buFont typeface="Wingdings" panose="05000000000000000000" pitchFamily="2" charset="2"/>
              <a:buChar char="§"/>
            </a:pPr>
            <a:r>
              <a:rPr lang="en-CA" sz="2000" b="1" dirty="0">
                <a:solidFill>
                  <a:srgbClr val="0033CC"/>
                </a:solidFill>
              </a:rPr>
              <a:t>ANR is the co-ordinating agency for ORA 7</a:t>
            </a:r>
          </a:p>
          <a:p>
            <a:pPr>
              <a:buClr>
                <a:srgbClr val="C00000"/>
              </a:buClr>
              <a:buSzPct val="100000"/>
              <a:buFont typeface="Wingdings" panose="05000000000000000000" pitchFamily="2" charset="2"/>
              <a:buChar char="§"/>
            </a:pPr>
            <a:r>
              <a:rPr lang="en-CA" sz="2000" dirty="0"/>
              <a:t>Integrated projects by researchers coming from research organisations based in at least three of the four subscribing countries (Canada, France, Germany, United Kingdom)</a:t>
            </a:r>
          </a:p>
          <a:p>
            <a:pPr>
              <a:buClr>
                <a:srgbClr val="C00000"/>
              </a:buClr>
              <a:buSzPct val="100000"/>
              <a:buFont typeface="Wingdings" panose="05000000000000000000" pitchFamily="2" charset="2"/>
              <a:buChar char="§"/>
            </a:pPr>
            <a:r>
              <a:rPr lang="en-CA" sz="2000" dirty="0"/>
              <a:t>Proposals may be submitted in any area of the social sciences</a:t>
            </a:r>
          </a:p>
          <a:p>
            <a:pPr lvl="1">
              <a:buClr>
                <a:srgbClr val="C00000"/>
              </a:buClr>
              <a:buSzPct val="100000"/>
              <a:buFont typeface="Courier New" panose="02070309020205020404" pitchFamily="49" charset="0"/>
              <a:buChar char="o"/>
            </a:pPr>
            <a:r>
              <a:rPr lang="en-CA" sz="1600" dirty="0"/>
              <a:t>the disciplinary coverage varies according to the involvement of the national agencies</a:t>
            </a:r>
          </a:p>
          <a:p>
            <a:pPr>
              <a:buClr>
                <a:srgbClr val="C00000"/>
              </a:buClr>
              <a:buSzPct val="100000"/>
              <a:buFont typeface="Wingdings" panose="05000000000000000000" pitchFamily="2" charset="2"/>
              <a:buChar char="§"/>
            </a:pPr>
            <a:r>
              <a:rPr lang="en-CA" sz="2000" dirty="0"/>
              <a:t>Special opportunity for cooperation with projects in Japan</a:t>
            </a:r>
          </a:p>
          <a:p>
            <a:pPr lvl="1">
              <a:buClr>
                <a:srgbClr val="C00000"/>
              </a:buClr>
              <a:buSzPct val="100000"/>
              <a:buFont typeface="Courier New" panose="02070309020205020404" pitchFamily="49" charset="0"/>
              <a:buChar char="o"/>
            </a:pPr>
            <a:r>
              <a:rPr lang="en-CA" sz="1600" dirty="0"/>
              <a:t>Japan does not count against the three country minimum requirement</a:t>
            </a:r>
          </a:p>
          <a:p>
            <a:pPr>
              <a:buClr>
                <a:srgbClr val="C00000"/>
              </a:buClr>
              <a:buSzPct val="100000"/>
              <a:buFont typeface="Wingdings" panose="05000000000000000000" pitchFamily="2" charset="2"/>
              <a:buChar char="§"/>
            </a:pPr>
            <a:r>
              <a:rPr lang="en-CA" sz="2000" dirty="0"/>
              <a:t>One-stage, one-application process consisting of a full proposal</a:t>
            </a:r>
          </a:p>
          <a:p>
            <a:pPr>
              <a:buClr>
                <a:srgbClr val="C00000"/>
              </a:buClr>
              <a:buSzPct val="100000"/>
              <a:buFont typeface="Wingdings" panose="05000000000000000000" pitchFamily="2" charset="2"/>
              <a:buChar char="§"/>
            </a:pPr>
            <a:r>
              <a:rPr lang="en-US" sz="2000" dirty="0"/>
              <a:t>Deadline: </a:t>
            </a:r>
            <a:r>
              <a:rPr lang="en-US" sz="2000" b="1" dirty="0">
                <a:solidFill>
                  <a:srgbClr val="C00000"/>
                </a:solidFill>
              </a:rPr>
              <a:t>Wednesday, </a:t>
            </a:r>
            <a:r>
              <a:rPr lang="en-CA" sz="2000" b="1" dirty="0">
                <a:solidFill>
                  <a:srgbClr val="C00000"/>
                </a:solidFill>
              </a:rPr>
              <a:t>November 17</a:t>
            </a:r>
            <a:r>
              <a:rPr lang="en-CA" sz="2000" b="1" baseline="30000" dirty="0">
                <a:solidFill>
                  <a:srgbClr val="C00000"/>
                </a:solidFill>
              </a:rPr>
              <a:t>th</a:t>
            </a:r>
            <a:r>
              <a:rPr lang="en-CA" sz="2000" b="1" dirty="0">
                <a:solidFill>
                  <a:srgbClr val="C00000"/>
                </a:solidFill>
              </a:rPr>
              <a:t> 2021, 16:00 Central European Time</a:t>
            </a:r>
          </a:p>
        </p:txBody>
      </p:sp>
      <p:sp>
        <p:nvSpPr>
          <p:cNvPr id="6" name="Slide Number Placeholder 3">
            <a:extLst>
              <a:ext uri="{FF2B5EF4-FFF2-40B4-BE49-F238E27FC236}">
                <a16:creationId xmlns:a16="http://schemas.microsoft.com/office/drawing/2014/main" id="{CFB74DA5-DF66-438B-BBAE-CFF9419A100F}"/>
              </a:ext>
            </a:extLst>
          </p:cNvPr>
          <p:cNvSpPr txBox="1">
            <a:spLocks/>
          </p:cNvSpPr>
          <p:nvPr/>
        </p:nvSpPr>
        <p:spPr>
          <a:xfrm>
            <a:off x="8667750" y="6428953"/>
            <a:ext cx="393905"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chemeClr val="tx1">
                    <a:tint val="75000"/>
                  </a:schemeClr>
                </a:solidFill>
                <a:latin typeface="Garamond" panose="02020404030301010803"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6C1804C-D6E4-444E-AFB5-2AED4D20AFFF}" type="slidenum">
              <a:rPr lang="en-CA" smtClean="0"/>
              <a:pPr/>
              <a:t>4</a:t>
            </a:fld>
            <a:endParaRPr lang="en-CA" dirty="0"/>
          </a:p>
        </p:txBody>
      </p:sp>
      <p:pic>
        <p:nvPicPr>
          <p:cNvPr id="7" name="Audio 12">
            <a:hlinkClick r:id="" action="ppaction://media"/>
            <a:extLst>
              <a:ext uri="{FF2B5EF4-FFF2-40B4-BE49-F238E27FC236}">
                <a16:creationId xmlns:a16="http://schemas.microsoft.com/office/drawing/2014/main" id="{EF4032D5-651C-41B3-87C4-149B2EA90F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5078" y="6067180"/>
            <a:ext cx="606425" cy="606425"/>
          </a:xfrm>
          <a:prstGeom prst="rect">
            <a:avLst/>
          </a:prstGeom>
        </p:spPr>
      </p:pic>
    </p:spTree>
    <p:extLst>
      <p:ext uri="{BB962C8B-B14F-4D97-AF65-F5344CB8AC3E}">
        <p14:creationId xmlns:p14="http://schemas.microsoft.com/office/powerpoint/2010/main" val="1243030533"/>
      </p:ext>
    </p:extLst>
  </p:cSld>
  <p:clrMapOvr>
    <a:masterClrMapping/>
  </p:clrMapOvr>
  <mc:AlternateContent xmlns:mc="http://schemas.openxmlformats.org/markup-compatibility/2006" xmlns:p14="http://schemas.microsoft.com/office/powerpoint/2010/main">
    <mc:Choice Requires="p14">
      <p:transition spd="slow" p14:dur="2000" advTm="193321"/>
    </mc:Choice>
    <mc:Fallback xmlns="">
      <p:transition spd="slow" advTm="19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Call summary (cont.)</a:t>
            </a:r>
          </a:p>
        </p:txBody>
      </p:sp>
      <p:sp>
        <p:nvSpPr>
          <p:cNvPr id="3" name="Content Placeholder 2"/>
          <p:cNvSpPr>
            <a:spLocks noGrp="1"/>
          </p:cNvSpPr>
          <p:nvPr>
            <p:ph idx="1"/>
          </p:nvPr>
        </p:nvSpPr>
        <p:spPr/>
        <p:txBody>
          <a:bodyPr>
            <a:normAutofit lnSpcReduction="10000"/>
          </a:bodyPr>
          <a:lstStyle/>
          <a:p>
            <a:pPr lvl="0">
              <a:buClr>
                <a:srgbClr val="C00000"/>
              </a:buClr>
              <a:buFont typeface="Wingdings" panose="05000000000000000000" pitchFamily="2" charset="2"/>
              <a:buChar char="Ø"/>
            </a:pPr>
            <a:r>
              <a:rPr lang="en-GB" sz="2000" b="1" dirty="0">
                <a:solidFill>
                  <a:srgbClr val="C00000"/>
                </a:solidFill>
              </a:rPr>
              <a:t>ORA 7 literature consists of:</a:t>
            </a:r>
          </a:p>
          <a:p>
            <a:pPr lvl="1">
              <a:buClr>
                <a:srgbClr val="C00000"/>
              </a:buClr>
              <a:buFont typeface="Wingdings" panose="05000000000000000000" pitchFamily="2" charset="2"/>
              <a:buChar char="§"/>
            </a:pPr>
            <a:r>
              <a:rPr lang="en-GB" sz="1800" dirty="0"/>
              <a:t>ORA 7 main page: </a:t>
            </a:r>
            <a:r>
              <a:rPr lang="en-CA" sz="1800" dirty="0">
                <a:hlinkClick r:id="rId5"/>
              </a:rPr>
              <a:t>https://anr.fr/ORA7</a:t>
            </a:r>
            <a:r>
              <a:rPr lang="en-CA" sz="1800" dirty="0"/>
              <a:t> </a:t>
            </a:r>
          </a:p>
          <a:p>
            <a:pPr lvl="1">
              <a:buClr>
                <a:srgbClr val="C00000"/>
              </a:buClr>
              <a:buFont typeface="Wingdings" panose="05000000000000000000" pitchFamily="2" charset="2"/>
              <a:buChar char="§"/>
            </a:pPr>
            <a:r>
              <a:rPr lang="en-US" sz="1800" dirty="0"/>
              <a:t>ORA 7 Call specifications</a:t>
            </a:r>
          </a:p>
          <a:p>
            <a:pPr lvl="1">
              <a:buClr>
                <a:srgbClr val="C00000"/>
              </a:buClr>
              <a:buFont typeface="Wingdings" panose="05000000000000000000" pitchFamily="2" charset="2"/>
              <a:buChar char="§"/>
            </a:pPr>
            <a:r>
              <a:rPr lang="en-US" sz="1800" dirty="0"/>
              <a:t>SIM Guidance for applicants</a:t>
            </a:r>
          </a:p>
          <a:p>
            <a:pPr lvl="1">
              <a:buClr>
                <a:srgbClr val="C00000"/>
              </a:buClr>
              <a:buFont typeface="Wingdings" panose="05000000000000000000" pitchFamily="2" charset="2"/>
              <a:buChar char="§"/>
            </a:pPr>
            <a:r>
              <a:rPr lang="en-US" sz="1800" dirty="0"/>
              <a:t>FAQ</a:t>
            </a:r>
          </a:p>
          <a:p>
            <a:pPr lvl="1">
              <a:buClr>
                <a:srgbClr val="C00000"/>
              </a:buClr>
              <a:buFont typeface="Wingdings" panose="05000000000000000000" pitchFamily="2" charset="2"/>
              <a:buChar char="§"/>
            </a:pPr>
            <a:r>
              <a:rPr lang="en-US" sz="1800" dirty="0"/>
              <a:t>(For researchers affiliated with French organizations:) </a:t>
            </a:r>
            <a:r>
              <a:rPr lang="fr-FR" sz="1800" dirty="0"/>
              <a:t>Modalités pour les participants français </a:t>
            </a:r>
            <a:r>
              <a:rPr lang="fr-FR" sz="1800" dirty="0">
                <a:hlinkClick r:id="rId6"/>
              </a:rPr>
              <a:t>ORA_Modalites_Participation_FR.pdf (anr.fr)</a:t>
            </a:r>
            <a:endParaRPr lang="fr-FR" sz="1800" dirty="0"/>
          </a:p>
          <a:p>
            <a:pPr lvl="1">
              <a:buClr>
                <a:srgbClr val="C00000"/>
              </a:buClr>
              <a:buFont typeface="Wingdings" panose="05000000000000000000" pitchFamily="2" charset="2"/>
              <a:buChar char="§"/>
            </a:pPr>
            <a:r>
              <a:rPr lang="fr-FR" sz="1800" dirty="0"/>
              <a:t>(</a:t>
            </a:r>
            <a:r>
              <a:rPr lang="en-CA" sz="1800" dirty="0"/>
              <a:t>For researchers affiliated with Canadian organizations:) </a:t>
            </a:r>
            <a:r>
              <a:rPr lang="en-CA" sz="1800" dirty="0">
                <a:hlinkClick r:id="rId7"/>
              </a:rPr>
              <a:t>SSHRC ORA 7 Webpage</a:t>
            </a:r>
            <a:endParaRPr lang="en-CA" sz="1800" dirty="0"/>
          </a:p>
          <a:p>
            <a:pPr lvl="0">
              <a:buClr>
                <a:srgbClr val="C00000"/>
              </a:buClr>
              <a:buFont typeface="Wingdings" panose="05000000000000000000" pitchFamily="2" charset="2"/>
              <a:buChar char="§"/>
            </a:pPr>
            <a:endParaRPr lang="fr-FR" sz="2000" dirty="0"/>
          </a:p>
          <a:p>
            <a:pPr>
              <a:buClr>
                <a:srgbClr val="C00000"/>
              </a:buClr>
              <a:buFont typeface="Wingdings" panose="05000000000000000000" pitchFamily="2" charset="2"/>
              <a:buChar char="Ø"/>
            </a:pPr>
            <a:r>
              <a:rPr lang="en-GB" sz="2000" b="1" dirty="0">
                <a:solidFill>
                  <a:srgbClr val="C00000"/>
                </a:solidFill>
              </a:rPr>
              <a:t>Your ORA 7 application consists of</a:t>
            </a:r>
            <a:r>
              <a:rPr lang="en-GB" sz="2000" b="1" baseline="30000" dirty="0">
                <a:solidFill>
                  <a:srgbClr val="C00000"/>
                </a:solidFill>
              </a:rPr>
              <a:t>*</a:t>
            </a:r>
            <a:r>
              <a:rPr lang="en-GB" sz="2000" b="1" dirty="0">
                <a:solidFill>
                  <a:srgbClr val="C00000"/>
                </a:solidFill>
              </a:rPr>
              <a:t>:</a:t>
            </a:r>
            <a:endParaRPr lang="en-CA" sz="2000" b="1" dirty="0">
              <a:solidFill>
                <a:srgbClr val="C00000"/>
              </a:solidFill>
            </a:endParaRPr>
          </a:p>
          <a:p>
            <a:pPr lvl="1">
              <a:buClr>
                <a:srgbClr val="C00000"/>
              </a:buClr>
              <a:buFont typeface="Wingdings" panose="05000000000000000000" pitchFamily="2" charset="2"/>
              <a:buChar char="§"/>
            </a:pPr>
            <a:r>
              <a:rPr lang="en-GB" sz="1800" dirty="0"/>
              <a:t>ANR’s </a:t>
            </a:r>
            <a:r>
              <a:rPr lang="en-GB" sz="1800" u="sng" dirty="0">
                <a:hlinkClick r:id="rId8"/>
              </a:rPr>
              <a:t>SIM application form</a:t>
            </a:r>
            <a:endParaRPr lang="en-CA" sz="1800" dirty="0"/>
          </a:p>
          <a:p>
            <a:pPr lvl="1">
              <a:buClr>
                <a:srgbClr val="C00000"/>
              </a:buClr>
              <a:buFont typeface="Wingdings" panose="05000000000000000000" pitchFamily="2" charset="2"/>
              <a:buChar char="§"/>
            </a:pPr>
            <a:r>
              <a:rPr lang="en-GB" sz="1800" dirty="0"/>
              <a:t>ORA 7 Proposal template</a:t>
            </a:r>
            <a:endParaRPr lang="en-CA" sz="1800" dirty="0"/>
          </a:p>
          <a:p>
            <a:pPr lvl="1">
              <a:buClr>
                <a:srgbClr val="C00000"/>
              </a:buClr>
              <a:buFont typeface="Wingdings" panose="05000000000000000000" pitchFamily="2" charset="2"/>
              <a:buChar char="§"/>
            </a:pPr>
            <a:r>
              <a:rPr lang="en-GB" sz="1800" dirty="0"/>
              <a:t>ESRC Finance form</a:t>
            </a:r>
            <a:endParaRPr lang="en-CA" sz="1800" dirty="0"/>
          </a:p>
          <a:p>
            <a:pPr lvl="1">
              <a:buClr>
                <a:srgbClr val="C00000"/>
              </a:buClr>
              <a:buFont typeface="Wingdings" panose="05000000000000000000" pitchFamily="2" charset="2"/>
              <a:buChar char="§"/>
            </a:pPr>
            <a:r>
              <a:rPr lang="en-GB" sz="1800" dirty="0"/>
              <a:t>SSHRC National financial form</a:t>
            </a:r>
            <a:endParaRPr lang="en-CA" sz="1800" dirty="0"/>
          </a:p>
          <a:p>
            <a:pPr lvl="1">
              <a:buClr>
                <a:srgbClr val="C00000"/>
              </a:buClr>
              <a:buFont typeface="Wingdings" panose="05000000000000000000" pitchFamily="2" charset="2"/>
              <a:buChar char="§"/>
            </a:pPr>
            <a:r>
              <a:rPr lang="en-GB" sz="1800" dirty="0"/>
              <a:t>Letters of support (if applicable)</a:t>
            </a:r>
            <a:endParaRPr lang="en-CA" sz="1800" dirty="0"/>
          </a:p>
          <a:p>
            <a:pPr marL="0" indent="0">
              <a:buClr>
                <a:srgbClr val="C00000"/>
              </a:buClr>
              <a:buNone/>
            </a:pPr>
            <a:r>
              <a:rPr lang="en-US" sz="1400" dirty="0"/>
              <a:t>	(*) Further details on slides 13-14 in this deck</a:t>
            </a:r>
            <a:endParaRPr lang="en-GB" sz="1400" dirty="0"/>
          </a:p>
        </p:txBody>
      </p:sp>
      <p:sp>
        <p:nvSpPr>
          <p:cNvPr id="4" name="Slide Number Placeholder 3"/>
          <p:cNvSpPr>
            <a:spLocks noGrp="1"/>
          </p:cNvSpPr>
          <p:nvPr>
            <p:ph type="sldNum" sz="quarter" idx="12"/>
          </p:nvPr>
        </p:nvSpPr>
        <p:spPr/>
        <p:txBody>
          <a:bodyPr/>
          <a:lstStyle/>
          <a:p>
            <a:fld id="{06C1804C-D6E4-444E-AFB5-2AED4D20AFFF}" type="slidenum">
              <a:rPr lang="en-CA" smtClean="0"/>
              <a:t>5</a:t>
            </a:fld>
            <a:endParaRPr lang="en-CA" dirty="0"/>
          </a:p>
        </p:txBody>
      </p:sp>
      <p:pic>
        <p:nvPicPr>
          <p:cNvPr id="11" name="Audio 10">
            <a:hlinkClick r:id="" action="ppaction://media"/>
            <a:extLst>
              <a:ext uri="{FF2B5EF4-FFF2-40B4-BE49-F238E27FC236}">
                <a16:creationId xmlns:a16="http://schemas.microsoft.com/office/drawing/2014/main" id="{A440685F-17A7-4EBB-9372-A0D465B2DC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1743967"/>
      </p:ext>
    </p:extLst>
  </p:cSld>
  <p:clrMapOvr>
    <a:masterClrMapping/>
  </p:clrMapOvr>
  <mc:AlternateContent xmlns:mc="http://schemas.openxmlformats.org/markup-compatibility/2006" xmlns:p14="http://schemas.microsoft.com/office/powerpoint/2010/main">
    <mc:Choice Requires="p14">
      <p:transition spd="slow" p14:dur="2000" advTm="77964"/>
    </mc:Choice>
    <mc:Fallback xmlns="">
      <p:transition spd="slow" advTm="7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Eligibility criteria </a:t>
            </a:r>
          </a:p>
        </p:txBody>
      </p:sp>
      <p:sp>
        <p:nvSpPr>
          <p:cNvPr id="3" name="Content Placeholder 2"/>
          <p:cNvSpPr>
            <a:spLocks noGrp="1"/>
          </p:cNvSpPr>
          <p:nvPr>
            <p:ph idx="1"/>
          </p:nvPr>
        </p:nvSpPr>
        <p:spPr/>
        <p:txBody>
          <a:bodyPr>
            <a:normAutofit/>
          </a:bodyPr>
          <a:lstStyle/>
          <a:p>
            <a:pPr>
              <a:buClr>
                <a:srgbClr val="C00000"/>
              </a:buClr>
              <a:buFont typeface="Wingdings" panose="05000000000000000000" pitchFamily="2" charset="2"/>
              <a:buChar char="Ø"/>
            </a:pPr>
            <a:r>
              <a:rPr lang="en-US" sz="2000" b="1" dirty="0">
                <a:solidFill>
                  <a:srgbClr val="C00000"/>
                </a:solidFill>
              </a:rPr>
              <a:t>Applicants:</a:t>
            </a:r>
          </a:p>
          <a:p>
            <a:pPr lvl="1">
              <a:buClr>
                <a:srgbClr val="C00000"/>
              </a:buClr>
              <a:buFont typeface="Wingdings" panose="05000000000000000000" pitchFamily="2" charset="2"/>
              <a:buChar char="§"/>
            </a:pPr>
            <a:r>
              <a:rPr lang="en-CA" sz="2000" dirty="0"/>
              <a:t>All project participants must be listed in the </a:t>
            </a:r>
            <a:r>
              <a:rPr lang="en-GB" sz="2000" dirty="0"/>
              <a:t>ORA 7 Proposal template</a:t>
            </a:r>
            <a:r>
              <a:rPr lang="en-CA" sz="2000" dirty="0"/>
              <a:t>:</a:t>
            </a:r>
          </a:p>
          <a:p>
            <a:pPr lvl="2">
              <a:buClr>
                <a:srgbClr val="C00000"/>
              </a:buClr>
              <a:buFont typeface="Courier New" panose="02070309020205020404" pitchFamily="49" charset="0"/>
              <a:buChar char="o"/>
            </a:pPr>
            <a:r>
              <a:rPr lang="en-CA" sz="1800" dirty="0"/>
              <a:t>One Applicant per country involved in the proposal (that is, </a:t>
            </a:r>
            <a:r>
              <a:rPr lang="en-CA" sz="1800" dirty="0">
                <a:solidFill>
                  <a:srgbClr val="C00000"/>
                </a:solidFill>
              </a:rPr>
              <a:t>three or four Applicants per ORA 7 project</a:t>
            </a:r>
            <a:r>
              <a:rPr lang="en-CA" sz="1800" dirty="0"/>
              <a:t>)</a:t>
            </a:r>
          </a:p>
          <a:p>
            <a:pPr lvl="2">
              <a:buClr>
                <a:srgbClr val="C00000"/>
              </a:buClr>
              <a:buFont typeface="Courier New" panose="02070309020205020404" pitchFamily="49" charset="0"/>
              <a:buChar char="o"/>
            </a:pPr>
            <a:r>
              <a:rPr lang="en-CA" sz="1800" dirty="0"/>
              <a:t>One Main applicant – one nominated Applicant who manages the online submission of the proposal and acts as a point of contact (that is, </a:t>
            </a:r>
            <a:r>
              <a:rPr lang="en-CA" sz="1800" dirty="0">
                <a:solidFill>
                  <a:srgbClr val="C00000"/>
                </a:solidFill>
              </a:rPr>
              <a:t>one Main applicant per ORA 7 project</a:t>
            </a:r>
            <a:r>
              <a:rPr lang="en-CA" sz="1800" dirty="0"/>
              <a:t>)</a:t>
            </a:r>
          </a:p>
          <a:p>
            <a:pPr lvl="2">
              <a:buClr>
                <a:srgbClr val="C00000"/>
              </a:buClr>
              <a:buFont typeface="Courier New" panose="02070309020205020404" pitchFamily="49" charset="0"/>
              <a:buChar char="o"/>
            </a:pPr>
            <a:r>
              <a:rPr lang="en-CA" sz="1800" dirty="0"/>
              <a:t>Co-applicants named in conformity with national rules</a:t>
            </a:r>
          </a:p>
          <a:p>
            <a:pPr lvl="2">
              <a:buClr>
                <a:srgbClr val="C00000"/>
              </a:buClr>
              <a:buFont typeface="Courier New" panose="02070309020205020404" pitchFamily="49" charset="0"/>
              <a:buChar char="o"/>
            </a:pPr>
            <a:r>
              <a:rPr lang="en-CA" sz="1800" dirty="0"/>
              <a:t>Other:  Team members and Cooperation partners </a:t>
            </a:r>
          </a:p>
          <a:p>
            <a:pPr lvl="1">
              <a:buClr>
                <a:srgbClr val="C00000"/>
              </a:buClr>
              <a:buFont typeface="Wingdings" panose="05000000000000000000" pitchFamily="2" charset="2"/>
              <a:buChar char="§"/>
            </a:pPr>
            <a:r>
              <a:rPr lang="en-US" sz="2000" dirty="0"/>
              <a:t>All Applicants (including the Main applicant) and all Co-applicants are considered </a:t>
            </a:r>
            <a:r>
              <a:rPr lang="en-US" sz="2000" dirty="0">
                <a:solidFill>
                  <a:srgbClr val="C00000"/>
                </a:solidFill>
              </a:rPr>
              <a:t>project applicants</a:t>
            </a:r>
            <a:r>
              <a:rPr lang="en-US" sz="2000" dirty="0"/>
              <a:t>. </a:t>
            </a:r>
            <a:r>
              <a:rPr lang="en-US" sz="2000" b="1" dirty="0">
                <a:solidFill>
                  <a:srgbClr val="0033CC"/>
                </a:solidFill>
              </a:rPr>
              <a:t>Project applicants </a:t>
            </a:r>
            <a:r>
              <a:rPr lang="en-CA" sz="2000" b="1" dirty="0">
                <a:solidFill>
                  <a:srgbClr val="0033CC"/>
                </a:solidFill>
              </a:rPr>
              <a:t>can only be involved in one proposal, in any capacity.</a:t>
            </a:r>
          </a:p>
        </p:txBody>
      </p:sp>
      <p:sp>
        <p:nvSpPr>
          <p:cNvPr id="4" name="Slide Number Placeholder 3"/>
          <p:cNvSpPr>
            <a:spLocks noGrp="1"/>
          </p:cNvSpPr>
          <p:nvPr>
            <p:ph type="sldNum" sz="quarter" idx="12"/>
          </p:nvPr>
        </p:nvSpPr>
        <p:spPr/>
        <p:txBody>
          <a:bodyPr/>
          <a:lstStyle/>
          <a:p>
            <a:fld id="{06C1804C-D6E4-444E-AFB5-2AED4D20AFFF}" type="slidenum">
              <a:rPr lang="en-CA" smtClean="0"/>
              <a:t>6</a:t>
            </a:fld>
            <a:endParaRPr lang="en-CA" dirty="0"/>
          </a:p>
        </p:txBody>
      </p:sp>
      <p:pic>
        <p:nvPicPr>
          <p:cNvPr id="17" name="Audio 16">
            <a:hlinkClick r:id="" action="ppaction://media"/>
            <a:extLst>
              <a:ext uri="{FF2B5EF4-FFF2-40B4-BE49-F238E27FC236}">
                <a16:creationId xmlns:a16="http://schemas.microsoft.com/office/drawing/2014/main" id="{5C0B5900-BA75-4210-974E-2E6B1D80A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2406147"/>
      </p:ext>
    </p:extLst>
  </p:cSld>
  <p:clrMapOvr>
    <a:masterClrMapping/>
  </p:clrMapOvr>
  <mc:AlternateContent xmlns:mc="http://schemas.openxmlformats.org/markup-compatibility/2006" xmlns:p14="http://schemas.microsoft.com/office/powerpoint/2010/main">
    <mc:Choice Requires="p14">
      <p:transition spd="slow" p14:dur="2000" advTm="69362"/>
    </mc:Choice>
    <mc:Fallback xmlns="">
      <p:transition spd="slow" advTm="6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Eligibility criteria (cont.)</a:t>
            </a:r>
          </a:p>
        </p:txBody>
      </p:sp>
      <p:sp>
        <p:nvSpPr>
          <p:cNvPr id="3" name="Content Placeholder 2"/>
          <p:cNvSpPr>
            <a:spLocks noGrp="1"/>
          </p:cNvSpPr>
          <p:nvPr>
            <p:ph idx="1"/>
          </p:nvPr>
        </p:nvSpPr>
        <p:spPr/>
        <p:txBody>
          <a:bodyPr>
            <a:normAutofit/>
          </a:bodyPr>
          <a:lstStyle/>
          <a:p>
            <a:pPr>
              <a:buClr>
                <a:srgbClr val="C00000"/>
              </a:buClr>
              <a:buFont typeface="Wingdings" panose="05000000000000000000" pitchFamily="2" charset="2"/>
              <a:buChar char="Ø"/>
            </a:pPr>
            <a:r>
              <a:rPr lang="en-CA" sz="2000" b="1" dirty="0">
                <a:solidFill>
                  <a:srgbClr val="C00000"/>
                </a:solidFill>
              </a:rPr>
              <a:t>Duration and Budget:</a:t>
            </a:r>
          </a:p>
          <a:p>
            <a:pPr lvl="1">
              <a:buClr>
                <a:srgbClr val="C00000"/>
              </a:buClr>
              <a:buFont typeface="Wingdings" panose="05000000000000000000" pitchFamily="2" charset="2"/>
              <a:buChar char="§"/>
            </a:pPr>
            <a:r>
              <a:rPr lang="en-GB" sz="2000" dirty="0"/>
              <a:t>Projects with a minimum period of two years and a maximum of three years (24 to 36 months). </a:t>
            </a:r>
            <a:endParaRPr lang="en-CA" sz="2000" dirty="0"/>
          </a:p>
          <a:p>
            <a:pPr lvl="1">
              <a:buClr>
                <a:srgbClr val="C00000"/>
              </a:buClr>
              <a:buFont typeface="Wingdings" panose="05000000000000000000" pitchFamily="2" charset="2"/>
              <a:buChar char="§"/>
            </a:pPr>
            <a:r>
              <a:rPr lang="en-GB" sz="2000" dirty="0"/>
              <a:t>Funding limit per agency:</a:t>
            </a:r>
            <a:endParaRPr lang="en-CA" sz="2000" dirty="0"/>
          </a:p>
          <a:p>
            <a:pPr lvl="2">
              <a:buClr>
                <a:srgbClr val="C00000"/>
              </a:buClr>
              <a:buFont typeface="Courier New" panose="02070309020205020404" pitchFamily="49" charset="0"/>
              <a:buChar char="o"/>
            </a:pPr>
            <a:r>
              <a:rPr lang="en-GB" sz="1800" dirty="0">
                <a:solidFill>
                  <a:srgbClr val="C00000"/>
                </a:solidFill>
              </a:rPr>
              <a:t>ANR</a:t>
            </a:r>
            <a:r>
              <a:rPr lang="en-GB" sz="1800" dirty="0"/>
              <a:t>: Up to €450,000 per project</a:t>
            </a:r>
            <a:endParaRPr lang="en-CA" sz="1800" dirty="0"/>
          </a:p>
          <a:p>
            <a:pPr lvl="2">
              <a:buClr>
                <a:srgbClr val="C00000"/>
              </a:buClr>
              <a:buFont typeface="Courier New" panose="02070309020205020404" pitchFamily="49" charset="0"/>
              <a:buChar char="o"/>
            </a:pPr>
            <a:r>
              <a:rPr lang="en-GB" sz="1800" dirty="0">
                <a:solidFill>
                  <a:srgbClr val="C00000"/>
                </a:solidFill>
              </a:rPr>
              <a:t>DFG</a:t>
            </a:r>
            <a:r>
              <a:rPr lang="en-GB" sz="1800" dirty="0"/>
              <a:t>: No maximum limit per project</a:t>
            </a:r>
            <a:endParaRPr lang="en-CA" sz="1800" dirty="0"/>
          </a:p>
          <a:p>
            <a:pPr lvl="2">
              <a:buClr>
                <a:srgbClr val="C00000"/>
              </a:buClr>
              <a:buFont typeface="Courier New" panose="02070309020205020404" pitchFamily="49" charset="0"/>
              <a:buChar char="o"/>
            </a:pPr>
            <a:r>
              <a:rPr lang="en-GB" sz="1800" dirty="0">
                <a:solidFill>
                  <a:srgbClr val="C00000"/>
                </a:solidFill>
              </a:rPr>
              <a:t>ESRC</a:t>
            </a:r>
            <a:r>
              <a:rPr lang="en-GB" sz="1800" dirty="0"/>
              <a:t>: From minimum £200,000 to maximum £600,000 (at 100% </a:t>
            </a:r>
            <a:r>
              <a:rPr lang="en-GB" sz="1800" dirty="0" err="1"/>
              <a:t>fEC</a:t>
            </a:r>
            <a:r>
              <a:rPr lang="en-GB" sz="1800" dirty="0"/>
              <a:t>, ESRC will meet 80% of the </a:t>
            </a:r>
            <a:r>
              <a:rPr lang="en-GB" sz="1800" dirty="0" err="1"/>
              <a:t>fEC</a:t>
            </a:r>
            <a:r>
              <a:rPr lang="en-GB" sz="1800" dirty="0"/>
              <a:t>)</a:t>
            </a:r>
            <a:endParaRPr lang="en-CA" sz="1800" dirty="0"/>
          </a:p>
          <a:p>
            <a:pPr lvl="2">
              <a:buClr>
                <a:srgbClr val="C00000"/>
              </a:buClr>
              <a:buFont typeface="Courier New" panose="02070309020205020404" pitchFamily="49" charset="0"/>
              <a:buChar char="o"/>
            </a:pPr>
            <a:r>
              <a:rPr lang="en-GB" sz="1800" dirty="0">
                <a:solidFill>
                  <a:srgbClr val="C00000"/>
                </a:solidFill>
              </a:rPr>
              <a:t>SSHRC</a:t>
            </a:r>
            <a:r>
              <a:rPr lang="en-GB" sz="1800" dirty="0"/>
              <a:t>: Up to $400,000 per project, with a maximum of $135,000 per year, per project</a:t>
            </a:r>
          </a:p>
          <a:p>
            <a:pPr lvl="1">
              <a:buClr>
                <a:srgbClr val="C00000"/>
              </a:buClr>
              <a:buFont typeface="Wingdings" panose="05000000000000000000" pitchFamily="2" charset="2"/>
              <a:buChar char="§"/>
            </a:pPr>
            <a:r>
              <a:rPr lang="en-GB" sz="2000" dirty="0"/>
              <a:t>All budget items must conform to the national rules relevant for each applicant and national group.</a:t>
            </a:r>
          </a:p>
        </p:txBody>
      </p:sp>
      <p:sp>
        <p:nvSpPr>
          <p:cNvPr id="4" name="Slide Number Placeholder 3"/>
          <p:cNvSpPr>
            <a:spLocks noGrp="1"/>
          </p:cNvSpPr>
          <p:nvPr>
            <p:ph type="sldNum" sz="quarter" idx="12"/>
          </p:nvPr>
        </p:nvSpPr>
        <p:spPr/>
        <p:txBody>
          <a:bodyPr/>
          <a:lstStyle/>
          <a:p>
            <a:fld id="{06C1804C-D6E4-444E-AFB5-2AED4D20AFFF}" type="slidenum">
              <a:rPr lang="en-CA" smtClean="0"/>
              <a:t>7</a:t>
            </a:fld>
            <a:endParaRPr lang="en-CA" dirty="0"/>
          </a:p>
        </p:txBody>
      </p:sp>
      <p:pic>
        <p:nvPicPr>
          <p:cNvPr id="21" name="Audio 20">
            <a:hlinkClick r:id="" action="ppaction://media"/>
            <a:extLst>
              <a:ext uri="{FF2B5EF4-FFF2-40B4-BE49-F238E27FC236}">
                <a16:creationId xmlns:a16="http://schemas.microsoft.com/office/drawing/2014/main" id="{8C41C244-BAC3-4921-BDDB-77F6E3193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2699676"/>
      </p:ext>
    </p:extLst>
  </p:cSld>
  <p:clrMapOvr>
    <a:masterClrMapping/>
  </p:clrMapOvr>
  <mc:AlternateContent xmlns:mc="http://schemas.openxmlformats.org/markup-compatibility/2006" xmlns:p14="http://schemas.microsoft.com/office/powerpoint/2010/main">
    <mc:Choice Requires="p14">
      <p:transition spd="slow" p14:dur="2000" advTm="65642"/>
    </mc:Choice>
    <mc:Fallback xmlns="">
      <p:transition spd="slow" advTm="6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Eligibility criteria (cont.)</a:t>
            </a:r>
          </a:p>
        </p:txBody>
      </p:sp>
      <p:sp>
        <p:nvSpPr>
          <p:cNvPr id="3" name="Content Placeholder 2"/>
          <p:cNvSpPr>
            <a:spLocks noGrp="1"/>
          </p:cNvSpPr>
          <p:nvPr>
            <p:ph idx="1"/>
          </p:nvPr>
        </p:nvSpPr>
        <p:spPr/>
        <p:txBody>
          <a:bodyPr>
            <a:noAutofit/>
          </a:bodyPr>
          <a:lstStyle/>
          <a:p>
            <a:pPr>
              <a:buFont typeface="Wingdings" panose="05000000000000000000" pitchFamily="2" charset="2"/>
              <a:buChar char="Ø"/>
            </a:pPr>
            <a:r>
              <a:rPr lang="en-CA" sz="2000" b="1" dirty="0">
                <a:solidFill>
                  <a:srgbClr val="C00000"/>
                </a:solidFill>
              </a:rPr>
              <a:t>Additional Guidelines:</a:t>
            </a:r>
          </a:p>
          <a:p>
            <a:pPr lvl="1">
              <a:buClr>
                <a:srgbClr val="C00000"/>
              </a:buClr>
              <a:buFont typeface="Wingdings" panose="05000000000000000000" pitchFamily="2" charset="2"/>
              <a:buChar char="§"/>
            </a:pPr>
            <a:r>
              <a:rPr lang="en-GB" sz="2000" dirty="0"/>
              <a:t>All proposals must be written in English (exception for researchers affiliated with a Canadian postsecondary institution)</a:t>
            </a:r>
          </a:p>
          <a:p>
            <a:pPr lvl="1">
              <a:buClr>
                <a:srgbClr val="C00000"/>
              </a:buClr>
              <a:buFont typeface="Wingdings" panose="05000000000000000000" pitchFamily="2" charset="2"/>
              <a:buChar char="§"/>
            </a:pPr>
            <a:r>
              <a:rPr lang="en-GB" sz="2000" dirty="0"/>
              <a:t>Proposals </a:t>
            </a:r>
            <a:r>
              <a:rPr lang="en-GB" sz="2000" b="1" dirty="0">
                <a:solidFill>
                  <a:srgbClr val="0033CC"/>
                </a:solidFill>
              </a:rPr>
              <a:t>must be </a:t>
            </a:r>
            <a:r>
              <a:rPr lang="en-GB" sz="2000" dirty="0"/>
              <a:t>submitted to the ANR Electronic Submission System SIM</a:t>
            </a:r>
          </a:p>
          <a:p>
            <a:pPr lvl="2">
              <a:buClr>
                <a:srgbClr val="C00000"/>
              </a:buClr>
              <a:buFont typeface="Courier New" panose="02070309020205020404" pitchFamily="49" charset="0"/>
              <a:buChar char="o"/>
            </a:pPr>
            <a:r>
              <a:rPr lang="en-GB" sz="1800" dirty="0"/>
              <a:t>DFG also requires their applicants to submit their proposals through the DFG’s </a:t>
            </a:r>
            <a:r>
              <a:rPr lang="en-GB" sz="1800" dirty="0" err="1"/>
              <a:t>elan</a:t>
            </a:r>
            <a:r>
              <a:rPr lang="en-GB" sz="1800" dirty="0"/>
              <a:t> system</a:t>
            </a:r>
          </a:p>
          <a:p>
            <a:pPr lvl="1">
              <a:buClr>
                <a:srgbClr val="C00000"/>
              </a:buClr>
              <a:buFont typeface="Wingdings" panose="05000000000000000000" pitchFamily="2" charset="2"/>
              <a:buChar char="§"/>
            </a:pPr>
            <a:r>
              <a:rPr lang="en-GB" sz="2000" dirty="0"/>
              <a:t>Additional eligibility rules from each agency (see section 9: </a:t>
            </a:r>
            <a:r>
              <a:rPr lang="en-GB" sz="2000" dirty="0">
                <a:solidFill>
                  <a:srgbClr val="C00000"/>
                </a:solidFill>
              </a:rPr>
              <a:t>Agency-specific information</a:t>
            </a:r>
            <a:r>
              <a:rPr lang="en-GB" sz="2000" dirty="0"/>
              <a:t> in ORA 7 Call specifications document)</a:t>
            </a:r>
          </a:p>
          <a:p>
            <a:pPr lvl="1">
              <a:buClr>
                <a:srgbClr val="C00000"/>
              </a:buClr>
              <a:buFont typeface="Wingdings" panose="05000000000000000000" pitchFamily="2" charset="2"/>
              <a:buChar char="§"/>
            </a:pPr>
            <a:r>
              <a:rPr lang="en-GB" sz="2000" b="1" dirty="0">
                <a:solidFill>
                  <a:srgbClr val="0033CC"/>
                </a:solidFill>
              </a:rPr>
              <a:t>If a proposal is ineligible with one national agency the ORA 7 project will be rejected by all the agencies concerned.</a:t>
            </a:r>
          </a:p>
        </p:txBody>
      </p:sp>
      <p:sp>
        <p:nvSpPr>
          <p:cNvPr id="4" name="Slide Number Placeholder 3"/>
          <p:cNvSpPr>
            <a:spLocks noGrp="1"/>
          </p:cNvSpPr>
          <p:nvPr>
            <p:ph type="sldNum" sz="quarter" idx="12"/>
          </p:nvPr>
        </p:nvSpPr>
        <p:spPr/>
        <p:txBody>
          <a:bodyPr/>
          <a:lstStyle/>
          <a:p>
            <a:fld id="{06C1804C-D6E4-444E-AFB5-2AED4D20AFFF}" type="slidenum">
              <a:rPr lang="en-CA" smtClean="0"/>
              <a:t>8</a:t>
            </a:fld>
            <a:endParaRPr lang="en-CA" dirty="0"/>
          </a:p>
        </p:txBody>
      </p:sp>
      <p:pic>
        <p:nvPicPr>
          <p:cNvPr id="12" name="Audio 11">
            <a:hlinkClick r:id="" action="ppaction://media"/>
            <a:extLst>
              <a:ext uri="{FF2B5EF4-FFF2-40B4-BE49-F238E27FC236}">
                <a16:creationId xmlns:a16="http://schemas.microsoft.com/office/drawing/2014/main" id="{F6D7A87C-7717-4ADF-B645-F430176009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8101160"/>
      </p:ext>
    </p:extLst>
  </p:cSld>
  <p:clrMapOvr>
    <a:masterClrMapping/>
  </p:clrMapOvr>
  <mc:AlternateContent xmlns:mc="http://schemas.openxmlformats.org/markup-compatibility/2006" xmlns:p14="http://schemas.microsoft.com/office/powerpoint/2010/main">
    <mc:Choice Requires="p14">
      <p:transition spd="slow" p14:dur="2000" advTm="78652"/>
    </mc:Choice>
    <mc:Fallback xmlns="">
      <p:transition spd="slow" advTm="78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Call mechanisms: Eligibility criteria (cont.)</a:t>
            </a:r>
            <a:endParaRPr lang="en-CA" sz="3200" dirty="0"/>
          </a:p>
        </p:txBody>
      </p:sp>
      <p:sp>
        <p:nvSpPr>
          <p:cNvPr id="3" name="Content Placeholder 2"/>
          <p:cNvSpPr>
            <a:spLocks noGrp="1"/>
          </p:cNvSpPr>
          <p:nvPr>
            <p:ph idx="1"/>
          </p:nvPr>
        </p:nvSpPr>
        <p:spPr/>
        <p:txBody>
          <a:bodyPr>
            <a:normAutofit/>
          </a:bodyPr>
          <a:lstStyle/>
          <a:p>
            <a:pPr>
              <a:buClr>
                <a:srgbClr val="C00000"/>
              </a:buClr>
              <a:buFont typeface="Wingdings" panose="05000000000000000000" pitchFamily="2" charset="2"/>
              <a:buChar char="Ø"/>
            </a:pPr>
            <a:r>
              <a:rPr lang="en-CA" sz="2000" b="1" dirty="0">
                <a:solidFill>
                  <a:srgbClr val="C00000"/>
                </a:solidFill>
              </a:rPr>
              <a:t>Additional Guidelines (cont.):</a:t>
            </a:r>
          </a:p>
          <a:p>
            <a:pPr lvl="1">
              <a:buClr>
                <a:srgbClr val="C00000"/>
              </a:buClr>
              <a:buFont typeface="Wingdings" panose="05000000000000000000" pitchFamily="2" charset="2"/>
              <a:buChar char="§"/>
            </a:pPr>
            <a:r>
              <a:rPr lang="en-GB" sz="2000" dirty="0"/>
              <a:t>Rules regarding resubmissions</a:t>
            </a:r>
            <a:r>
              <a:rPr lang="en-GB" sz="2000" b="1" dirty="0"/>
              <a:t>:</a:t>
            </a:r>
          </a:p>
          <a:p>
            <a:pPr lvl="2">
              <a:buClr>
                <a:srgbClr val="C00000"/>
              </a:buClr>
              <a:buFont typeface="Courier New" panose="02070309020205020404" pitchFamily="49" charset="0"/>
              <a:buChar char="o"/>
            </a:pPr>
            <a:r>
              <a:rPr lang="en-GB" sz="1800" b="1" dirty="0">
                <a:solidFill>
                  <a:srgbClr val="0033CC"/>
                </a:solidFill>
              </a:rPr>
              <a:t>ESRC does not allow the resubmission of any previously unsuccessful proposal.</a:t>
            </a:r>
          </a:p>
          <a:p>
            <a:pPr lvl="2">
              <a:buClr>
                <a:srgbClr val="C00000"/>
              </a:buClr>
              <a:buFont typeface="Courier New" panose="02070309020205020404" pitchFamily="49" charset="0"/>
              <a:buChar char="o"/>
            </a:pPr>
            <a:r>
              <a:rPr lang="en-GB" sz="1800" dirty="0"/>
              <a:t>ANR, DFG and SSHRC do allow resubmissions.</a:t>
            </a:r>
          </a:p>
          <a:p>
            <a:pPr lvl="2">
              <a:buClr>
                <a:srgbClr val="C00000"/>
              </a:buClr>
              <a:buFont typeface="Courier New" panose="02070309020205020404" pitchFamily="49" charset="0"/>
              <a:buChar char="o"/>
            </a:pPr>
            <a:r>
              <a:rPr lang="en-GB" sz="1800" dirty="0"/>
              <a:t>Applications that are resubmissions of previously unfunded non-ORA projects</a:t>
            </a:r>
            <a:r>
              <a:rPr lang="en-GB" sz="1800" b="1" i="1" dirty="0"/>
              <a:t> </a:t>
            </a:r>
            <a:r>
              <a:rPr lang="en-GB" sz="1800" dirty="0"/>
              <a:t>are also allowed by ANR, DFG and SSHRC, but not by ESRC.</a:t>
            </a:r>
          </a:p>
          <a:p>
            <a:pPr lvl="2">
              <a:buClr>
                <a:srgbClr val="C00000"/>
              </a:buClr>
              <a:buFont typeface="Courier New" panose="02070309020205020404" pitchFamily="49" charset="0"/>
              <a:buChar char="o"/>
            </a:pPr>
            <a:r>
              <a:rPr lang="en-GB" sz="1800" dirty="0"/>
              <a:t>If an application to a non-ORA call is still awaiting a decision, then resubmissions are not allowed by any of the partners.</a:t>
            </a:r>
            <a:endParaRPr lang="en-CA" sz="1800" dirty="0"/>
          </a:p>
          <a:p>
            <a:endParaRPr lang="en-CA" dirty="0"/>
          </a:p>
        </p:txBody>
      </p:sp>
      <p:sp>
        <p:nvSpPr>
          <p:cNvPr id="4" name="Slide Number Placeholder 3"/>
          <p:cNvSpPr>
            <a:spLocks noGrp="1"/>
          </p:cNvSpPr>
          <p:nvPr>
            <p:ph type="sldNum" sz="quarter" idx="12"/>
          </p:nvPr>
        </p:nvSpPr>
        <p:spPr/>
        <p:txBody>
          <a:bodyPr/>
          <a:lstStyle/>
          <a:p>
            <a:fld id="{06C1804C-D6E4-444E-AFB5-2AED4D20AFFF}" type="slidenum">
              <a:rPr lang="en-CA" smtClean="0"/>
              <a:t>9</a:t>
            </a:fld>
            <a:endParaRPr lang="en-CA" dirty="0"/>
          </a:p>
        </p:txBody>
      </p:sp>
      <p:pic>
        <p:nvPicPr>
          <p:cNvPr id="17" name="Audio 16">
            <a:hlinkClick r:id="" action="ppaction://media"/>
            <a:extLst>
              <a:ext uri="{FF2B5EF4-FFF2-40B4-BE49-F238E27FC236}">
                <a16:creationId xmlns:a16="http://schemas.microsoft.com/office/drawing/2014/main" id="{D1B88336-40DA-49D6-96D6-27772A54E4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8003228"/>
      </p:ext>
    </p:extLst>
  </p:cSld>
  <p:clrMapOvr>
    <a:masterClrMapping/>
  </p:clrMapOvr>
  <mc:AlternateContent xmlns:mc="http://schemas.openxmlformats.org/markup-compatibility/2006" xmlns:p14="http://schemas.microsoft.com/office/powerpoint/2010/main">
    <mc:Choice Requires="p14">
      <p:transition spd="slow" p14:dur="2000" advTm="68525"/>
    </mc:Choice>
    <mc:Fallback xmlns="">
      <p:transition spd="slow" advTm="68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3045</TotalTime>
  <Words>2629</Words>
  <Application>Microsoft Office PowerPoint</Application>
  <PresentationFormat>On-screen Show (4:3)</PresentationFormat>
  <Paragraphs>274</Paragraphs>
  <Slides>27</Slides>
  <Notes>27</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Courier New</vt:lpstr>
      <vt:lpstr>Garamond</vt:lpstr>
      <vt:lpstr>Symbol</vt:lpstr>
      <vt:lpstr>Wingdings</vt:lpstr>
      <vt:lpstr>Office Theme</vt:lpstr>
      <vt:lpstr>Open Research Area for the Social Sciences Seventh Call for Proposals 2021/2022</vt:lpstr>
      <vt:lpstr>Welcome and participant instructions</vt:lpstr>
      <vt:lpstr>Agenda</vt:lpstr>
      <vt:lpstr>Call mechanisms: Call summary</vt:lpstr>
      <vt:lpstr>Call mechanisms: Call summary (cont.)</vt:lpstr>
      <vt:lpstr>Call mechanisms: Eligibility criteria </vt:lpstr>
      <vt:lpstr>Call mechanisms: Eligibility criteria (cont.)</vt:lpstr>
      <vt:lpstr>Call mechanisms: Eligibility criteria (cont.)</vt:lpstr>
      <vt:lpstr>Call mechanisms: Eligibility criteria (cont.)</vt:lpstr>
      <vt:lpstr>Call mechanisms: Japanese cooperation partners</vt:lpstr>
      <vt:lpstr>Call mechanisms: How to apply</vt:lpstr>
      <vt:lpstr>Call mechanisms: How to apply (cont.)</vt:lpstr>
      <vt:lpstr>Call mechanisms: How to apply (cont.)</vt:lpstr>
      <vt:lpstr>Call mechanisms: How to apply (cont.)</vt:lpstr>
      <vt:lpstr>Call mechanisms: How to apply (cont.)</vt:lpstr>
      <vt:lpstr>Call mechanisms: Decision-making process</vt:lpstr>
      <vt:lpstr>Call mechanisms: Final steps</vt:lpstr>
      <vt:lpstr>Call mechanisms: Assessment criteria</vt:lpstr>
      <vt:lpstr>Call mechanisms: Content of proposals</vt:lpstr>
      <vt:lpstr>Agency-specific information - ANR</vt:lpstr>
      <vt:lpstr>Agency-specific information - DFG</vt:lpstr>
      <vt:lpstr>Agency-specific information - ESRC</vt:lpstr>
      <vt:lpstr>Agency-specific information - SSHRC</vt:lpstr>
      <vt:lpstr>Indicative timeline</vt:lpstr>
      <vt:lpstr>Do get in touch</vt:lpstr>
      <vt:lpstr>Q&amp;A</vt:lpstr>
      <vt:lpstr>Thank you for your time and attention!</vt:lpstr>
    </vt:vector>
  </TitlesOfParts>
  <Company>NSER_SSHRC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Popovici,Paula</dc:creator>
  <cp:lastModifiedBy>Kim,Wan Seo</cp:lastModifiedBy>
  <cp:revision>104</cp:revision>
  <dcterms:created xsi:type="dcterms:W3CDTF">2021-09-01T18:02:22Z</dcterms:created>
  <dcterms:modified xsi:type="dcterms:W3CDTF">2021-09-23T15:17:54Z</dcterms:modified>
</cp:coreProperties>
</file>